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286" r:id="rId3"/>
    <p:sldId id="297" r:id="rId4"/>
    <p:sldId id="290" r:id="rId5"/>
    <p:sldId id="291" r:id="rId6"/>
    <p:sldId id="292" r:id="rId7"/>
    <p:sldId id="293" r:id="rId8"/>
    <p:sldId id="294" r:id="rId9"/>
    <p:sldId id="287" r:id="rId10"/>
    <p:sldId id="296" r:id="rId11"/>
    <p:sldId id="322" r:id="rId12"/>
    <p:sldId id="321" r:id="rId13"/>
    <p:sldId id="319" r:id="rId14"/>
    <p:sldId id="315" r:id="rId15"/>
    <p:sldId id="324" r:id="rId16"/>
    <p:sldId id="328" r:id="rId17"/>
    <p:sldId id="329" r:id="rId18"/>
    <p:sldId id="323" r:id="rId19"/>
    <p:sldId id="330" r:id="rId20"/>
    <p:sldId id="331" r:id="rId21"/>
    <p:sldId id="332" r:id="rId22"/>
    <p:sldId id="333" r:id="rId23"/>
    <p:sldId id="334" r:id="rId24"/>
    <p:sldId id="340" r:id="rId25"/>
    <p:sldId id="337" r:id="rId26"/>
    <p:sldId id="338" r:id="rId27"/>
    <p:sldId id="33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5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6278F-83C3-4B34-BB95-BF04414A126A}" type="datetimeFigureOut">
              <a:rPr lang="en-NZ" smtClean="0"/>
              <a:t>28/04/2016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28126-DC02-41DE-9C76-7BF061B0837F}" type="slidenum">
              <a:rPr lang="en-NZ" smtClean="0"/>
              <a:t>‹#›</a:t>
            </a:fld>
            <a:endParaRPr lang="en-NZ"/>
          </a:p>
        </p:txBody>
      </p:sp>
    </p:spTree>
    <p:extLst>
      <p:ext uri="{BB962C8B-B14F-4D97-AF65-F5344CB8AC3E}">
        <p14:creationId xmlns:p14="http://schemas.microsoft.com/office/powerpoint/2010/main" val="272905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13</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14</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15</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16</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17</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18</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19</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20</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21</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22</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23</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24</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25</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26</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27</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3</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4</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5</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9</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10</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11</a:t>
            </a:fld>
            <a:endParaRPr lang="en-NZ"/>
          </a:p>
        </p:txBody>
      </p:sp>
    </p:spTree>
    <p:extLst>
      <p:ext uri="{BB962C8B-B14F-4D97-AF65-F5344CB8AC3E}">
        <p14:creationId xmlns:p14="http://schemas.microsoft.com/office/powerpoint/2010/main" val="38247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0728126-DC02-41DE-9C76-7BF061B0837F}" type="slidenum">
              <a:rPr lang="en-NZ" smtClean="0"/>
              <a:t>12</a:t>
            </a:fld>
            <a:endParaRPr lang="en-NZ"/>
          </a:p>
        </p:txBody>
      </p:sp>
    </p:spTree>
    <p:extLst>
      <p:ext uri="{BB962C8B-B14F-4D97-AF65-F5344CB8AC3E}">
        <p14:creationId xmlns:p14="http://schemas.microsoft.com/office/powerpoint/2010/main" val="38247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4E7E4CC-14A4-4BB3-8141-88CB9F742A83}" type="datetimeFigureOut">
              <a:rPr lang="en-NZ" smtClean="0"/>
              <a:t>28/04/2016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176944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4E7E4CC-14A4-4BB3-8141-88CB9F742A83}" type="datetimeFigureOut">
              <a:rPr lang="en-NZ" smtClean="0"/>
              <a:t>28/04/2016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375874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4E7E4CC-14A4-4BB3-8141-88CB9F742A83}" type="datetimeFigureOut">
              <a:rPr lang="en-NZ" smtClean="0"/>
              <a:t>28/04/2016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381316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4E7E4CC-14A4-4BB3-8141-88CB9F742A83}" type="datetimeFigureOut">
              <a:rPr lang="en-NZ" smtClean="0"/>
              <a:t>28/04/2016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239353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7E4CC-14A4-4BB3-8141-88CB9F742A83}" type="datetimeFigureOut">
              <a:rPr lang="en-NZ" smtClean="0"/>
              <a:t>28/04/2016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340301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4E7E4CC-14A4-4BB3-8141-88CB9F742A83}" type="datetimeFigureOut">
              <a:rPr lang="en-NZ" smtClean="0"/>
              <a:t>28/04/2016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257204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4E7E4CC-14A4-4BB3-8141-88CB9F742A83}" type="datetimeFigureOut">
              <a:rPr lang="en-NZ" smtClean="0"/>
              <a:t>28/04/2016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286128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4E7E4CC-14A4-4BB3-8141-88CB9F742A83}" type="datetimeFigureOut">
              <a:rPr lang="en-NZ" smtClean="0"/>
              <a:t>28/04/2016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138275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7E4CC-14A4-4BB3-8141-88CB9F742A83}" type="datetimeFigureOut">
              <a:rPr lang="en-NZ" smtClean="0"/>
              <a:t>28/04/2016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298960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7E4CC-14A4-4BB3-8141-88CB9F742A83}" type="datetimeFigureOut">
              <a:rPr lang="en-NZ" smtClean="0"/>
              <a:t>28/04/2016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41167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7E4CC-14A4-4BB3-8141-88CB9F742A83}" type="datetimeFigureOut">
              <a:rPr lang="en-NZ" smtClean="0"/>
              <a:t>28/04/2016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27CBB4E-A717-40A4-B7CC-57362DBAC926}" type="slidenum">
              <a:rPr lang="en-NZ" smtClean="0"/>
              <a:t>‹#›</a:t>
            </a:fld>
            <a:endParaRPr lang="en-NZ"/>
          </a:p>
        </p:txBody>
      </p:sp>
    </p:spTree>
    <p:extLst>
      <p:ext uri="{BB962C8B-B14F-4D97-AF65-F5344CB8AC3E}">
        <p14:creationId xmlns:p14="http://schemas.microsoft.com/office/powerpoint/2010/main" val="30551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7E4CC-14A4-4BB3-8141-88CB9F742A83}" type="datetimeFigureOut">
              <a:rPr lang="en-NZ" smtClean="0"/>
              <a:t>28/04/2016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CBB4E-A717-40A4-B7CC-57362DBAC926}" type="slidenum">
              <a:rPr lang="en-NZ" smtClean="0"/>
              <a:t>‹#›</a:t>
            </a:fld>
            <a:endParaRPr lang="en-NZ"/>
          </a:p>
        </p:txBody>
      </p:sp>
    </p:spTree>
    <p:extLst>
      <p:ext uri="{BB962C8B-B14F-4D97-AF65-F5344CB8AC3E}">
        <p14:creationId xmlns:p14="http://schemas.microsoft.com/office/powerpoint/2010/main" val="3084545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www.google.co.nz/url?sa=i&amp;rct=j&amp;q=&amp;esrc=s&amp;source=images&amp;cd=&amp;cad=rja&amp;uact=8&amp;ved=&amp;url=http://topnews.net.nz/category/people/paula-bennett&amp;psig=AFQjCNEqgM7DE6m5x1EQ2ORW35s8koGirw&amp;ust=14618843801016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www.google.co.nz/url?sa=i&amp;rct=j&amp;q=&amp;esrc=s&amp;source=images&amp;cd=&amp;cad=rja&amp;uact=8&amp;ved=0ahUKEwjyyoj8ke3KAhVFm5QKHXKwBK4QjRwIBw&amp;url=http://gustodesign.co.nz/portfolio/brand-design/childrens-action-plan/&amp;psig=AFQjCNHpsk22LoPzQx2I5v-74Y0ppumvRg&amp;ust=1455191735796170"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nz/url?sa=i&amp;rct=j&amp;q=&amp;esrc=s&amp;source=images&amp;cd=&amp;cad=rja&amp;uact=8&amp;ved=0ahUKEwjXkvmK0a_MAhWBJqYKHQF3Cz8QjRwIBw&amp;url=http://www.telegraph.co.uk/finance/economics/11705917/Greece-crisis-What-happens-next-And-how-much-money-does-Greece-owe.html&amp;psig=AFQjCNGxyvWNJpFO6OVyQ3fz_2XZmhoRkQ&amp;ust=14618744365646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mocen6K_MAhVBN5QKHRKUC1oQjRwIBw&amp;url=http://www.stuff.co.nz/national/politics/opinion/79229008/ross-henderson-governments-niue-dealings-look-dodgy&amp;psig=AFQjCNH8fnyVJeSSDFJLdNnO4_2a_o04fg&amp;ust=1461880743236451" TargetMode="External"/><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boonman.wordpress.com/" TargetMode="External"/><Relationship Id="rId5" Type="http://schemas.openxmlformats.org/officeDocument/2006/relationships/hyperlink" Target="https://www.google.co.nz/url?sa=i&amp;rct=j&amp;q=&amp;esrc=s&amp;source=images&amp;cd=&amp;cad=rja&amp;uact=8&amp;ved=&amp;url=https://boonman.wordpress.com/&amp;psig=AFQjCNH8fnyVJeSSDFJLdNnO4_2a_o04fg&amp;ust=1461880743236451"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cad=rja&amp;uact=8&amp;ved=&amp;url=https://boonman.wordpress.com/&amp;psig=AFQjCNH8fnyVJeSSDFJLdNnO4_2a_o04fg&amp;ust=1461880743236451"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3</a:t>
            </a:r>
            <a:endParaRPr lang="en-NZ" dirty="0"/>
          </a:p>
        </p:txBody>
      </p:sp>
      <p:sp>
        <p:nvSpPr>
          <p:cNvPr id="3" name="Subtitle 2"/>
          <p:cNvSpPr>
            <a:spLocks noGrp="1"/>
          </p:cNvSpPr>
          <p:nvPr>
            <p:ph type="subTitle" idx="1"/>
          </p:nvPr>
        </p:nvSpPr>
        <p:spPr>
          <a:xfrm>
            <a:off x="269268" y="993439"/>
            <a:ext cx="8784976" cy="910952"/>
          </a:xfrm>
        </p:spPr>
        <p:txBody>
          <a:bodyPr>
            <a:noAutofit/>
          </a:bodyPr>
          <a:lstStyle/>
          <a:p>
            <a:r>
              <a:rPr lang="en-NZ" sz="4600" b="1" spc="-100" dirty="0" smtClean="0">
                <a:solidFill>
                  <a:schemeClr val="bg1">
                    <a:lumMod val="50000"/>
                  </a:schemeClr>
                </a:solidFill>
                <a:latin typeface="Lucida Sans" pitchFamily="34" charset="0"/>
                <a:cs typeface="FreesiaUPC" pitchFamily="34" charset="-34"/>
              </a:rPr>
              <a:t>SPEAKING TRUTH TO POWER</a:t>
            </a:r>
            <a:endParaRPr lang="en-NZ" sz="4600" b="1" spc="-100" dirty="0">
              <a:solidFill>
                <a:schemeClr val="bg1">
                  <a:lumMod val="50000"/>
                </a:schemeClr>
              </a:solidFill>
              <a:latin typeface="Lucida Sans" pitchFamily="34" charset="0"/>
              <a:cs typeface="FreesiaUPC" pitchFamily="34" charset="-34"/>
            </a:endParaRPr>
          </a:p>
        </p:txBody>
      </p:sp>
      <p:pic>
        <p:nvPicPr>
          <p:cNvPr id="1026" name="Picture 2" descr="C:\Users\AJ04\AppData\Local\Temp\notesCC4F40\Moving-Targets-PowerPoint-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916832"/>
            <a:ext cx="5220072" cy="391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1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594590" y="371107"/>
            <a:ext cx="784887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EXPECTING ACCOUNTABILITY </a:t>
            </a:r>
            <a:r>
              <a:rPr lang="en-NZ" sz="2400" b="1" i="1" dirty="0" smtClean="0">
                <a:solidFill>
                  <a:schemeClr val="accent5">
                    <a:lumMod val="50000"/>
                  </a:schemeClr>
                </a:solidFill>
                <a:latin typeface="Arial" pitchFamily="34" charset="0"/>
                <a:cs typeface="Arial" pitchFamily="34" charset="0"/>
              </a:rPr>
              <a:t>from</a:t>
            </a:r>
            <a:r>
              <a:rPr lang="en-NZ" sz="2400" b="1" dirty="0" smtClean="0">
                <a:solidFill>
                  <a:schemeClr val="accent5">
                    <a:lumMod val="50000"/>
                  </a:schemeClr>
                </a:solidFill>
                <a:latin typeface="Arial" pitchFamily="34" charset="0"/>
                <a:cs typeface="Arial" pitchFamily="34" charset="0"/>
              </a:rPr>
              <a:t> GOVERNMENT</a:t>
            </a:r>
            <a:endParaRPr lang="en-NZ" sz="2200" dirty="0" smtClean="0">
              <a:solidFill>
                <a:schemeClr val="bg1">
                  <a:lumMod val="50000"/>
                </a:schemeClr>
              </a:solidFill>
              <a:latin typeface="Arial" pitchFamily="34" charset="0"/>
              <a:cs typeface="Arial" pitchFamily="34" charset="0"/>
            </a:endParaRPr>
          </a:p>
        </p:txBody>
      </p:sp>
      <p:sp>
        <p:nvSpPr>
          <p:cNvPr id="2" name="Rectangle 1"/>
          <p:cNvSpPr/>
          <p:nvPr/>
        </p:nvSpPr>
        <p:spPr>
          <a:xfrm>
            <a:off x="4629780" y="1628800"/>
            <a:ext cx="3782265" cy="3785652"/>
          </a:xfrm>
          <a:prstGeom prst="rect">
            <a:avLst/>
          </a:prstGeom>
        </p:spPr>
        <p:txBody>
          <a:bodyPr wrap="square">
            <a:spAutoFit/>
          </a:bodyPr>
          <a:lstStyle/>
          <a:p>
            <a:r>
              <a:rPr lang="en-NZ" dirty="0">
                <a:solidFill>
                  <a:schemeClr val="tx1">
                    <a:lumMod val="50000"/>
                    <a:lumOff val="50000"/>
                  </a:schemeClr>
                </a:solidFill>
                <a:latin typeface="Lucida Sans" pitchFamily="34" charset="0"/>
              </a:rPr>
              <a:t>When asked a question in  Parliament about the prospect of having the Better Public Services target results scrutinised by the Office of the Auditor General, the Associate Finance Minister </a:t>
            </a:r>
            <a:r>
              <a:rPr lang="en-NZ" dirty="0" smtClean="0">
                <a:solidFill>
                  <a:schemeClr val="tx1">
                    <a:lumMod val="50000"/>
                    <a:lumOff val="50000"/>
                  </a:schemeClr>
                </a:solidFill>
                <a:latin typeface="Lucida Sans" pitchFamily="34" charset="0"/>
              </a:rPr>
              <a:t>said</a:t>
            </a:r>
            <a:br>
              <a:rPr lang="en-NZ" dirty="0" smtClean="0">
                <a:solidFill>
                  <a:schemeClr val="tx1">
                    <a:lumMod val="50000"/>
                    <a:lumOff val="50000"/>
                  </a:schemeClr>
                </a:solidFill>
                <a:latin typeface="Lucida Sans" pitchFamily="34" charset="0"/>
              </a:rPr>
            </a:br>
            <a:r>
              <a:rPr lang="en-NZ" sz="600" dirty="0" smtClean="0">
                <a:solidFill>
                  <a:schemeClr val="tx1">
                    <a:lumMod val="50000"/>
                    <a:lumOff val="50000"/>
                  </a:schemeClr>
                </a:solidFill>
                <a:latin typeface="Lucida Sans" pitchFamily="34" charset="0"/>
              </a:rPr>
              <a:t>,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i="1" dirty="0" smtClean="0">
                <a:solidFill>
                  <a:schemeClr val="tx1">
                    <a:lumMod val="50000"/>
                    <a:lumOff val="50000"/>
                  </a:schemeClr>
                </a:solidFill>
                <a:latin typeface="Lucida Sans" pitchFamily="34" charset="0"/>
              </a:rPr>
              <a:t>‘</a:t>
            </a:r>
            <a:r>
              <a:rPr lang="en-NZ" i="1" dirty="0">
                <a:solidFill>
                  <a:schemeClr val="tx1">
                    <a:lumMod val="50000"/>
                    <a:lumOff val="50000"/>
                  </a:schemeClr>
                </a:solidFill>
                <a:latin typeface="Lucida Sans" pitchFamily="34" charset="0"/>
              </a:rPr>
              <a:t>We do better than that; we get them scrutinised by the New Zealand public. We transparently put them out for them to be analysed by New </a:t>
            </a:r>
            <a:r>
              <a:rPr lang="en-NZ" i="1" dirty="0" smtClean="0">
                <a:solidFill>
                  <a:schemeClr val="tx1">
                    <a:lumMod val="50000"/>
                    <a:lumOff val="50000"/>
                  </a:schemeClr>
                </a:solidFill>
                <a:latin typeface="Lucida Sans" pitchFamily="34" charset="0"/>
              </a:rPr>
              <a:t>Zealanders’</a:t>
            </a:r>
            <a:endParaRPr lang="en-NZ" i="1" dirty="0">
              <a:solidFill>
                <a:schemeClr val="tx1">
                  <a:lumMod val="50000"/>
                  <a:lumOff val="50000"/>
                </a:schemeClr>
              </a:solidFill>
              <a:latin typeface="Lucida Sans" pitchFamily="34" charset="0"/>
            </a:endParaRPr>
          </a:p>
        </p:txBody>
      </p:sp>
      <p:pic>
        <p:nvPicPr>
          <p:cNvPr id="4098" name="Picture 2" descr="http://topnews.net.nz/images/Paula-Bennett_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86" y="1636219"/>
            <a:ext cx="37719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9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4601556" y="1916832"/>
            <a:ext cx="4198108" cy="2616101"/>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Ministry of Social Development report a 1.9% decline in the numbers of cases of substantiated physical abuse of children </a:t>
            </a:r>
            <a:r>
              <a:rPr lang="en-NZ" sz="2400" dirty="0" smtClean="0">
                <a:latin typeface="Lucida Sans" pitchFamily="34" charset="0"/>
                <a:cs typeface="Arial" pitchFamily="34" charset="0"/>
              </a:rPr>
              <a:t/>
            </a:r>
            <a:br>
              <a:rPr lang="en-NZ" sz="2400"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From 3178 cases in 2013/14 to 3118 in 2014/15</a:t>
            </a:r>
            <a:endParaRPr lang="en-NZ" sz="2000" dirty="0">
              <a:solidFill>
                <a:schemeClr val="bg1">
                  <a:lumMod val="50000"/>
                </a:schemeClr>
              </a:solidFill>
              <a:latin typeface="Lucida Sans" pitchFamily="34" charset="0"/>
              <a:cs typeface="Arial" pitchFamily="34" charset="0"/>
            </a:endParaRPr>
          </a:p>
        </p:txBody>
      </p:sp>
      <p:sp>
        <p:nvSpPr>
          <p:cNvPr id="10" name="TextBox 9"/>
          <p:cNvSpPr txBox="1"/>
          <p:nvPr/>
        </p:nvSpPr>
        <p:spPr>
          <a:xfrm>
            <a:off x="667351" y="2006122"/>
            <a:ext cx="3448472" cy="2646878"/>
          </a:xfrm>
          <a:prstGeom prst="rect">
            <a:avLst/>
          </a:prstGeom>
          <a:solidFill>
            <a:schemeClr val="tx2"/>
          </a:solidFill>
        </p:spPr>
        <p:txBody>
          <a:bodyPr wrap="square" rtlCol="0">
            <a:spAutoFit/>
          </a:bodyPr>
          <a:lstStyle/>
          <a:p>
            <a:pPr algn="ctr"/>
            <a:r>
              <a:rPr lang="en-NZ" dirty="0" smtClean="0">
                <a:solidFill>
                  <a:schemeClr val="bg1"/>
                </a:solidFill>
                <a:latin typeface="Arial Narrow" pitchFamily="34" charset="0"/>
                <a:cs typeface="Arial" pitchFamily="34" charset="0"/>
              </a:rPr>
              <a:t>BETTER PUBLIC SERVICE TARGETS</a:t>
            </a:r>
          </a:p>
          <a:p>
            <a:pPr algn="ctr"/>
            <a:r>
              <a:rPr lang="en-NZ" sz="2800" b="1" dirty="0" smtClean="0">
                <a:solidFill>
                  <a:schemeClr val="bg1"/>
                </a:solidFill>
                <a:latin typeface="Arial" pitchFamily="34" charset="0"/>
                <a:cs typeface="Arial" pitchFamily="34" charset="0"/>
              </a:rPr>
              <a:t>RESULT 4</a:t>
            </a:r>
          </a:p>
          <a:p>
            <a:pPr algn="ctr"/>
            <a:r>
              <a:rPr lang="en-NZ" sz="2400" dirty="0" smtClean="0">
                <a:solidFill>
                  <a:schemeClr val="bg1"/>
                </a:solidFill>
                <a:latin typeface="Arial" pitchFamily="34" charset="0"/>
                <a:cs typeface="Arial" pitchFamily="34" charset="0"/>
              </a:rPr>
              <a:t>Halt the rise in children experiencing physical abuse and reduce the current numbers by 5%</a:t>
            </a:r>
          </a:p>
          <a:p>
            <a:pPr algn="ctr"/>
            <a:endParaRPr lang="en-NZ" sz="2400" dirty="0" smtClean="0">
              <a:solidFill>
                <a:schemeClr val="bg1"/>
              </a:solidFill>
              <a:latin typeface="Arial" pitchFamily="34" charset="0"/>
              <a:cs typeface="Arial" pitchFamily="34" charset="0"/>
            </a:endParaRPr>
          </a:p>
        </p:txBody>
      </p:sp>
      <p:pic>
        <p:nvPicPr>
          <p:cNvPr id="11"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95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4863140" y="2276872"/>
            <a:ext cx="4198108" cy="2616101"/>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Yet Police report more violent offences toward children than MSD can substantiate</a:t>
            </a:r>
            <a:r>
              <a:rPr lang="en-NZ" sz="2400" dirty="0" smtClean="0">
                <a:latin typeface="Lucida Sans" pitchFamily="34" charset="0"/>
                <a:cs typeface="Arial" pitchFamily="34" charset="0"/>
              </a:rPr>
              <a:t/>
            </a:r>
            <a:br>
              <a:rPr lang="en-NZ" sz="2400"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In 2014/15 there were 4698 recorded assaults on 4170 individual children</a:t>
            </a:r>
            <a:endParaRPr lang="en-NZ" sz="2000" dirty="0">
              <a:solidFill>
                <a:schemeClr val="bg1">
                  <a:lumMod val="50000"/>
                </a:schemeClr>
              </a:solidFill>
              <a:latin typeface="Lucida Sans" pitchFamily="34" charset="0"/>
              <a:cs typeface="Arial"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27" y="1988840"/>
            <a:ext cx="539266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3427" y="1351930"/>
            <a:ext cx="4744597" cy="307777"/>
          </a:xfrm>
          <a:prstGeom prst="rect">
            <a:avLst/>
          </a:prstGeom>
        </p:spPr>
        <p:txBody>
          <a:bodyPr wrap="square">
            <a:spAutoFit/>
          </a:bodyPr>
          <a:lstStyle/>
          <a:p>
            <a:r>
              <a:rPr lang="en-NZ" sz="1400" b="1" dirty="0" smtClean="0">
                <a:latin typeface="Arial" pitchFamily="34" charset="0"/>
                <a:cs typeface="Arial" pitchFamily="34" charset="0"/>
              </a:rPr>
              <a:t>VIOLENT OFFENCES TOWARD CHILDREN 2014/15</a:t>
            </a:r>
            <a:endParaRPr lang="en-NZ" sz="1400" dirty="0"/>
          </a:p>
        </p:txBody>
      </p:sp>
      <p:pic>
        <p:nvPicPr>
          <p:cNvPr id="12" name="Picture 2" descr="C:\Users\AJ04\AppData\Local\Temp\notesCC4F40\Moving-Targets-PowerPoint-Slid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8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66717" y="1772816"/>
            <a:ext cx="4198108" cy="3693319"/>
          </a:xfrm>
          <a:prstGeom prst="rect">
            <a:avLst/>
          </a:prstGeom>
          <a:noFill/>
        </p:spPr>
        <p:txBody>
          <a:bodyPr wrap="square" rtlCol="0">
            <a:spAutoFit/>
          </a:bodyPr>
          <a:lstStyle/>
          <a:p>
            <a:pPr algn="ctr"/>
            <a:r>
              <a:rPr lang="en-NZ" sz="2600" b="1" dirty="0" smtClean="0">
                <a:solidFill>
                  <a:schemeClr val="accent5">
                    <a:lumMod val="50000"/>
                  </a:schemeClr>
                </a:solidFill>
                <a:latin typeface="Arial" pitchFamily="34" charset="0"/>
                <a:cs typeface="Arial" pitchFamily="34" charset="0"/>
              </a:rPr>
              <a:t>Reporting child abuse</a:t>
            </a:r>
            <a:r>
              <a:rPr lang="en-NZ" sz="2400" b="1" dirty="0" smtClean="0">
                <a:solidFill>
                  <a:schemeClr val="accent5">
                    <a:lumMod val="50000"/>
                  </a:schemeClr>
                </a:solidFill>
                <a:latin typeface="Arial" pitchFamily="34" charset="0"/>
                <a:cs typeface="Arial" pitchFamily="34" charset="0"/>
              </a:rPr>
              <a:t/>
            </a:r>
            <a:br>
              <a:rPr lang="en-NZ" sz="2400" b="1" dirty="0" smtClean="0">
                <a:solidFill>
                  <a:schemeClr val="accent5">
                    <a:lumMod val="50000"/>
                  </a:schemeClr>
                </a:solidFill>
                <a:latin typeface="Arial" pitchFamily="34" charset="0"/>
                <a:cs typeface="Arial" pitchFamily="34" charset="0"/>
              </a:rPr>
            </a:br>
            <a:endParaRPr lang="en-NZ" sz="1000" b="1" dirty="0" smtClean="0">
              <a:solidFill>
                <a:schemeClr val="accent5">
                  <a:lumMod val="50000"/>
                </a:schemeClr>
              </a:solidFill>
              <a:latin typeface="Arial" pitchFamily="34" charset="0"/>
              <a:cs typeface="Arial" pitchFamily="34" charset="0"/>
            </a:endParaRPr>
          </a:p>
          <a:p>
            <a:pPr algn="ctr"/>
            <a:r>
              <a:rPr lang="en-NZ" sz="2400" b="1" dirty="0" smtClean="0">
                <a:solidFill>
                  <a:schemeClr val="bg1">
                    <a:lumMod val="50000"/>
                  </a:schemeClr>
                </a:solidFill>
                <a:latin typeface="Arial" pitchFamily="34" charset="0"/>
                <a:cs typeface="Arial" pitchFamily="34" charset="0"/>
              </a:rPr>
              <a:t>Activity </a:t>
            </a:r>
          </a:p>
          <a:p>
            <a:pPr algn="ctr"/>
            <a:r>
              <a:rPr lang="en-NZ" sz="2200" dirty="0" smtClean="0">
                <a:solidFill>
                  <a:schemeClr val="bg1">
                    <a:lumMod val="50000"/>
                  </a:schemeClr>
                </a:solidFill>
                <a:latin typeface="Arial" pitchFamily="34" charset="0"/>
                <a:cs typeface="Arial" pitchFamily="34" charset="0"/>
              </a:rPr>
              <a:t>‘Act early to protect children’</a:t>
            </a:r>
          </a:p>
          <a:p>
            <a:pPr algn="ctr"/>
            <a:r>
              <a:rPr lang="en-NZ" sz="2400" b="1" dirty="0" smtClean="0">
                <a:solidFill>
                  <a:schemeClr val="bg1">
                    <a:lumMod val="50000"/>
                  </a:schemeClr>
                </a:solidFill>
                <a:latin typeface="Arial" pitchFamily="34" charset="0"/>
                <a:cs typeface="Arial" pitchFamily="34" charset="0"/>
              </a:rPr>
              <a:t>What/Action </a:t>
            </a:r>
          </a:p>
          <a:p>
            <a:r>
              <a:rPr lang="en-NZ" sz="2200" dirty="0" smtClean="0">
                <a:solidFill>
                  <a:schemeClr val="bg1">
                    <a:lumMod val="50000"/>
                  </a:schemeClr>
                </a:solidFill>
                <a:latin typeface="Arial" pitchFamily="34" charset="0"/>
                <a:cs typeface="Arial" pitchFamily="34" charset="0"/>
              </a:rPr>
              <a:t>‘Better </a:t>
            </a:r>
            <a:r>
              <a:rPr lang="en-NZ" sz="2200" dirty="0">
                <a:solidFill>
                  <a:schemeClr val="bg1">
                    <a:lumMod val="50000"/>
                  </a:schemeClr>
                </a:solidFill>
                <a:latin typeface="Arial" pitchFamily="34" charset="0"/>
                <a:cs typeface="Arial" pitchFamily="34" charset="0"/>
              </a:rPr>
              <a:t>reporting, easier ways to raise concerns, clarity on society’s expectations of parents, and advice on how to spot child abuse and neglect</a:t>
            </a:r>
            <a:r>
              <a:rPr lang="en-NZ" sz="2400" dirty="0" smtClean="0"/>
              <a:t>’</a:t>
            </a:r>
          </a:p>
          <a:p>
            <a:pPr algn="ctr"/>
            <a:r>
              <a:rPr lang="en-NZ" sz="1600" b="1" dirty="0" smtClean="0">
                <a:solidFill>
                  <a:schemeClr val="accent5">
                    <a:lumMod val="50000"/>
                  </a:schemeClr>
                </a:solidFill>
                <a:latin typeface="Arial" pitchFamily="34" charset="0"/>
                <a:cs typeface="Arial" pitchFamily="34" charset="0"/>
              </a:rPr>
              <a:t>CHILDREN’S ACTION PLAN P.3</a:t>
            </a:r>
            <a:endParaRPr lang="en-NZ" sz="1600" b="1" dirty="0">
              <a:solidFill>
                <a:schemeClr val="accent5">
                  <a:lumMod val="50000"/>
                </a:schemeClr>
              </a:solidFill>
              <a:latin typeface="Arial" pitchFamily="34" charset="0"/>
              <a:cs typeface="Arial" pitchFamily="34" charset="0"/>
            </a:endParaRPr>
          </a:p>
        </p:txBody>
      </p:sp>
      <p:pic>
        <p:nvPicPr>
          <p:cNvPr id="11" name="Picture 2" descr="http://gustodesign.co.nz/wp-content/uploads/CAP-Brand-1.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77" t="27985" r="9755" b="30492"/>
          <a:stretch/>
        </p:blipFill>
        <p:spPr bwMode="auto">
          <a:xfrm>
            <a:off x="103954" y="3458466"/>
            <a:ext cx="4071373" cy="1094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councilofsocialservices.org.nz/wp-content/uploads/ResizedImage200150-cap-whanau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32" y="1924539"/>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9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752"/>
            <a:ext cx="7337741" cy="478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27984" y="1844824"/>
            <a:ext cx="3857419" cy="3662541"/>
          </a:xfrm>
          <a:prstGeom prst="rect">
            <a:avLst/>
          </a:prstGeom>
          <a:noFill/>
        </p:spPr>
        <p:txBody>
          <a:bodyPr wrap="square" rtlCol="0">
            <a:spAutoFit/>
          </a:bodyPr>
          <a:lstStyle/>
          <a:p>
            <a:pPr algn="ctr"/>
            <a:endParaRPr lang="en-NZ" sz="1000" b="1" dirty="0" smtClean="0">
              <a:solidFill>
                <a:srgbClr val="0070C0"/>
              </a:solidFill>
              <a:latin typeface="Arial" pitchFamily="34" charset="0"/>
              <a:cs typeface="Arial" pitchFamily="34" charset="0"/>
            </a:endParaRPr>
          </a:p>
          <a:p>
            <a:r>
              <a:rPr lang="en-NZ" sz="2200" b="1" dirty="0" smtClean="0">
                <a:solidFill>
                  <a:schemeClr val="accent5">
                    <a:lumMod val="50000"/>
                  </a:schemeClr>
                </a:solidFill>
                <a:latin typeface="Lucida Sans" pitchFamily="34" charset="0"/>
                <a:cs typeface="Arial" pitchFamily="34" charset="0"/>
              </a:rPr>
              <a:t>New Zealanders have responded positively to the Children’s Action Plan’s proposal to actively report possible child abuse or neglect </a:t>
            </a:r>
          </a:p>
          <a:p>
            <a:endParaRPr lang="en-NZ" sz="1000" b="1" dirty="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In 2014/15 CYF received 150,905 reports of possible child abuse/neglect up by 2,450 on the previous year</a:t>
            </a:r>
            <a:endParaRPr lang="en-NZ" sz="2000" b="1"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396328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83" y="1280532"/>
            <a:ext cx="7603680" cy="485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65164" y="1094600"/>
            <a:ext cx="4198108" cy="4739759"/>
          </a:xfrm>
          <a:prstGeom prst="rect">
            <a:avLst/>
          </a:prstGeom>
          <a:noFill/>
        </p:spPr>
        <p:txBody>
          <a:bodyPr wrap="square" rtlCol="0">
            <a:spAutoFit/>
          </a:bodyPr>
          <a:lstStyle/>
          <a:p>
            <a:pPr algn="ctr"/>
            <a:endParaRPr lang="en-NZ" sz="1000" b="1" dirty="0" smtClean="0">
              <a:solidFill>
                <a:srgbClr val="0070C0"/>
              </a:solidFill>
              <a:latin typeface="Arial" pitchFamily="34" charset="0"/>
              <a:cs typeface="Arial" pitchFamily="34" charset="0"/>
            </a:endParaRPr>
          </a:p>
          <a:p>
            <a:r>
              <a:rPr lang="en-NZ" sz="2200" b="1" dirty="0" smtClean="0">
                <a:solidFill>
                  <a:schemeClr val="accent5">
                    <a:lumMod val="50000"/>
                  </a:schemeClr>
                </a:solidFill>
                <a:latin typeface="Lucida Sans" pitchFamily="34" charset="0"/>
                <a:cs typeface="Arial" pitchFamily="34" charset="0"/>
              </a:rPr>
              <a:t>Yet CYF have decided to not to investigate a greater proportion of these reports</a:t>
            </a:r>
          </a:p>
          <a:p>
            <a:endParaRPr lang="en-NZ" sz="1000" b="1" dirty="0">
              <a:latin typeface="Lucida Sans" pitchFamily="34" charset="0"/>
              <a:cs typeface="Arial" pitchFamily="34" charset="0"/>
            </a:endParaRPr>
          </a:p>
          <a:p>
            <a:r>
              <a:rPr lang="en-NZ" sz="2000" dirty="0" smtClean="0">
                <a:latin typeface="Lucida Sans" pitchFamily="34" charset="0"/>
              </a:rPr>
              <a:t>‘</a:t>
            </a:r>
            <a:r>
              <a:rPr lang="en-NZ" sz="2000" dirty="0" smtClean="0">
                <a:solidFill>
                  <a:schemeClr val="bg1">
                    <a:lumMod val="50000"/>
                  </a:schemeClr>
                </a:solidFill>
                <a:latin typeface="Lucida Sans" pitchFamily="34" charset="0"/>
                <a:cs typeface="Arial" pitchFamily="34" charset="0"/>
              </a:rPr>
              <a:t>In </a:t>
            </a:r>
            <a:r>
              <a:rPr lang="en-NZ" sz="2000" dirty="0">
                <a:solidFill>
                  <a:schemeClr val="bg1">
                    <a:lumMod val="50000"/>
                  </a:schemeClr>
                </a:solidFill>
                <a:latin typeface="Lucida Sans" pitchFamily="34" charset="0"/>
                <a:cs typeface="Arial" pitchFamily="34" charset="0"/>
              </a:rPr>
              <a:t>2014/2015, we strengthened practice by providing better screening at intake (so fewer cases unnecessarily proceed to an investigation or assessment), conducting more thorough assessments, and improving understanding of abuse findings</a:t>
            </a:r>
            <a:r>
              <a:rPr lang="en-NZ" sz="2000" dirty="0" smtClean="0">
                <a:solidFill>
                  <a:schemeClr val="bg1">
                    <a:lumMod val="50000"/>
                  </a:schemeClr>
                </a:solidFill>
                <a:latin typeface="Lucida Sans" pitchFamily="34" charset="0"/>
                <a:cs typeface="Arial" pitchFamily="34" charset="0"/>
              </a:rPr>
              <a:t>.’</a:t>
            </a:r>
          </a:p>
          <a:p>
            <a:r>
              <a:rPr lang="en-NZ" sz="1600" b="1" dirty="0" smtClean="0">
                <a:solidFill>
                  <a:schemeClr val="accent5">
                    <a:lumMod val="50000"/>
                  </a:schemeClr>
                </a:solidFill>
                <a:latin typeface="Lucida Sans" pitchFamily="34" charset="0"/>
                <a:cs typeface="Arial" pitchFamily="34" charset="0"/>
              </a:rPr>
              <a:t>MSD 2014/14 ANNUAL REPORT P.22</a:t>
            </a:r>
            <a:endParaRPr lang="en-NZ" sz="1600" b="1" dirty="0">
              <a:solidFill>
                <a:schemeClr val="accent5">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366467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4843" y="1340768"/>
            <a:ext cx="8223720" cy="4678204"/>
          </a:xfrm>
          <a:prstGeom prst="rect">
            <a:avLst/>
          </a:prstGeom>
          <a:noFill/>
        </p:spPr>
        <p:txBody>
          <a:bodyPr wrap="square" rtlCol="0">
            <a:spAutoFit/>
          </a:bodyPr>
          <a:lstStyle/>
          <a:p>
            <a:pPr algn="ctr"/>
            <a:endParaRPr lang="en-NZ" sz="1000" b="1" dirty="0" smtClean="0">
              <a:solidFill>
                <a:srgbClr val="0070C0"/>
              </a:solidFill>
              <a:latin typeface="Arial" pitchFamily="34" charset="0"/>
              <a:cs typeface="Arial" pitchFamily="34" charset="0"/>
            </a:endParaRPr>
          </a:p>
          <a:p>
            <a:r>
              <a:rPr lang="en-NZ" sz="2200" b="1" dirty="0" smtClean="0">
                <a:solidFill>
                  <a:schemeClr val="accent5">
                    <a:lumMod val="50000"/>
                  </a:schemeClr>
                </a:solidFill>
                <a:latin typeface="Lucida Sans" pitchFamily="34" charset="0"/>
                <a:cs typeface="Arial" pitchFamily="34" charset="0"/>
              </a:rPr>
              <a:t>The number of substantiated cases of child abuse have fallen simply because CYF is placing less emphasis on emotional abuse and neglect</a:t>
            </a:r>
          </a:p>
          <a:p>
            <a:endParaRPr lang="en-NZ" sz="1000" b="1" dirty="0" smtClean="0">
              <a:solidFill>
                <a:srgbClr val="0070C0"/>
              </a:solidFill>
              <a:latin typeface="Arial" pitchFamily="34" charset="0"/>
              <a:cs typeface="Arial" pitchFamily="34" charset="0"/>
            </a:endParaRPr>
          </a:p>
          <a:p>
            <a:r>
              <a:rPr lang="en-NZ" sz="2000" b="1" dirty="0" smtClean="0">
                <a:solidFill>
                  <a:schemeClr val="bg1">
                    <a:lumMod val="50000"/>
                  </a:schemeClr>
                </a:solidFill>
                <a:latin typeface="Arial Narrow" pitchFamily="34" charset="0"/>
              </a:rPr>
              <a:t>Child </a:t>
            </a:r>
            <a:r>
              <a:rPr lang="en-NZ" sz="2000" b="1" dirty="0">
                <a:solidFill>
                  <a:schemeClr val="bg1">
                    <a:lumMod val="50000"/>
                  </a:schemeClr>
                </a:solidFill>
                <a:latin typeface="Arial Narrow" pitchFamily="34" charset="0"/>
              </a:rPr>
              <a:t>Youth &amp; Family substantiations of child abuse and neglect </a:t>
            </a:r>
            <a:r>
              <a:rPr lang="en-NZ" sz="2000" b="1" dirty="0" smtClean="0">
                <a:solidFill>
                  <a:schemeClr val="bg1">
                    <a:lumMod val="50000"/>
                  </a:schemeClr>
                </a:solidFill>
                <a:latin typeface="Arial Narrow" pitchFamily="34" charset="0"/>
              </a:rPr>
              <a:t> - 2011 </a:t>
            </a:r>
            <a:r>
              <a:rPr lang="en-NZ" sz="2000" b="1" dirty="0">
                <a:solidFill>
                  <a:schemeClr val="bg1">
                    <a:lumMod val="50000"/>
                  </a:schemeClr>
                </a:solidFill>
                <a:latin typeface="Arial Narrow" pitchFamily="34" charset="0"/>
              </a:rPr>
              <a:t>to 2015  </a:t>
            </a:r>
            <a:endParaRPr lang="en-NZ" sz="2400" b="1" dirty="0">
              <a:solidFill>
                <a:schemeClr val="bg1">
                  <a:lumMod val="50000"/>
                </a:schemeClr>
              </a:solidFill>
              <a:latin typeface="Times New Roman"/>
            </a:endParaRPr>
          </a:p>
          <a:p>
            <a:pPr>
              <a:lnSpc>
                <a:spcPts val="3000"/>
              </a:lnSpc>
            </a:pPr>
            <a:r>
              <a:rPr lang="en-NZ" sz="2000" u="sng" dirty="0" smtClean="0">
                <a:solidFill>
                  <a:schemeClr val="bg1">
                    <a:lumMod val="50000"/>
                  </a:schemeClr>
                </a:solidFill>
                <a:latin typeface="Arial" pitchFamily="34" charset="0"/>
                <a:cs typeface="Arial" pitchFamily="34" charset="0"/>
              </a:rPr>
              <a:t>Year </a:t>
            </a:r>
            <a:r>
              <a:rPr lang="en-NZ" sz="2000" u="sng" dirty="0">
                <a:solidFill>
                  <a:schemeClr val="bg1">
                    <a:lumMod val="50000"/>
                  </a:schemeClr>
                </a:solidFill>
                <a:latin typeface="Arial" pitchFamily="34" charset="0"/>
                <a:cs typeface="Arial" pitchFamily="34" charset="0"/>
              </a:rPr>
              <a:t>ending 30 June	</a:t>
            </a:r>
            <a:r>
              <a:rPr lang="en-NZ" sz="2000" u="sng" dirty="0" smtClean="0">
                <a:solidFill>
                  <a:schemeClr val="bg1">
                    <a:lumMod val="50000"/>
                  </a:schemeClr>
                </a:solidFill>
                <a:latin typeface="Arial" pitchFamily="34" charset="0"/>
                <a:cs typeface="Arial" pitchFamily="34" charset="0"/>
              </a:rPr>
              <a:t>  2011</a:t>
            </a:r>
            <a:r>
              <a:rPr lang="en-NZ" sz="2000" u="sng" dirty="0">
                <a:solidFill>
                  <a:schemeClr val="bg1">
                    <a:lumMod val="50000"/>
                  </a:schemeClr>
                </a:solidFill>
                <a:latin typeface="Arial" pitchFamily="34" charset="0"/>
                <a:cs typeface="Arial" pitchFamily="34" charset="0"/>
              </a:rPr>
              <a:t>	</a:t>
            </a:r>
            <a:r>
              <a:rPr lang="en-NZ" sz="2000" u="sng" dirty="0" smtClean="0">
                <a:solidFill>
                  <a:schemeClr val="bg1">
                    <a:lumMod val="50000"/>
                  </a:schemeClr>
                </a:solidFill>
                <a:latin typeface="Arial" pitchFamily="34" charset="0"/>
                <a:cs typeface="Arial" pitchFamily="34" charset="0"/>
              </a:rPr>
              <a:t>    2012</a:t>
            </a:r>
            <a:r>
              <a:rPr lang="en-NZ" sz="2000" u="sng" dirty="0">
                <a:solidFill>
                  <a:schemeClr val="bg1">
                    <a:lumMod val="50000"/>
                  </a:schemeClr>
                </a:solidFill>
                <a:latin typeface="Arial" pitchFamily="34" charset="0"/>
                <a:cs typeface="Arial" pitchFamily="34" charset="0"/>
              </a:rPr>
              <a:t>	</a:t>
            </a:r>
            <a:r>
              <a:rPr lang="en-NZ" sz="2000" u="sng" dirty="0" smtClean="0">
                <a:solidFill>
                  <a:schemeClr val="bg1">
                    <a:lumMod val="50000"/>
                  </a:schemeClr>
                </a:solidFill>
                <a:latin typeface="Arial" pitchFamily="34" charset="0"/>
                <a:cs typeface="Arial" pitchFamily="34" charset="0"/>
              </a:rPr>
              <a:t>    2013</a:t>
            </a:r>
            <a:r>
              <a:rPr lang="en-NZ" sz="2000" u="sng" dirty="0">
                <a:solidFill>
                  <a:schemeClr val="bg1">
                    <a:lumMod val="50000"/>
                  </a:schemeClr>
                </a:solidFill>
                <a:latin typeface="Arial" pitchFamily="34" charset="0"/>
                <a:cs typeface="Arial" pitchFamily="34" charset="0"/>
              </a:rPr>
              <a:t>	</a:t>
            </a:r>
            <a:r>
              <a:rPr lang="en-NZ" sz="2000" u="sng" dirty="0" smtClean="0">
                <a:solidFill>
                  <a:schemeClr val="bg1">
                    <a:lumMod val="50000"/>
                  </a:schemeClr>
                </a:solidFill>
                <a:latin typeface="Arial" pitchFamily="34" charset="0"/>
                <a:cs typeface="Arial" pitchFamily="34" charset="0"/>
              </a:rPr>
              <a:t>    2014</a:t>
            </a:r>
            <a:r>
              <a:rPr lang="en-NZ" sz="2000" u="sng" dirty="0">
                <a:solidFill>
                  <a:schemeClr val="bg1">
                    <a:lumMod val="50000"/>
                  </a:schemeClr>
                </a:solidFill>
                <a:latin typeface="Arial" pitchFamily="34" charset="0"/>
                <a:cs typeface="Arial" pitchFamily="34" charset="0"/>
              </a:rPr>
              <a:t>	</a:t>
            </a:r>
            <a:r>
              <a:rPr lang="en-NZ" sz="2000" u="sng" dirty="0" smtClean="0">
                <a:solidFill>
                  <a:schemeClr val="bg1">
                    <a:lumMod val="50000"/>
                  </a:schemeClr>
                </a:solidFill>
                <a:latin typeface="Arial" pitchFamily="34" charset="0"/>
                <a:cs typeface="Arial" pitchFamily="34" charset="0"/>
              </a:rPr>
              <a:t>     2015</a:t>
            </a:r>
            <a:endParaRPr lang="en-NZ" sz="2000" u="sng" dirty="0">
              <a:solidFill>
                <a:schemeClr val="bg1">
                  <a:lumMod val="50000"/>
                </a:schemeClr>
              </a:solidFill>
              <a:latin typeface="Arial" pitchFamily="34" charset="0"/>
              <a:cs typeface="Arial" pitchFamily="34" charset="0"/>
            </a:endParaRPr>
          </a:p>
          <a:p>
            <a:pPr>
              <a:lnSpc>
                <a:spcPts val="3000"/>
              </a:lnSpc>
            </a:pPr>
            <a:r>
              <a:rPr lang="en-NZ" sz="2000" dirty="0">
                <a:solidFill>
                  <a:schemeClr val="bg1">
                    <a:lumMod val="50000"/>
                  </a:schemeClr>
                </a:solidFill>
                <a:latin typeface="Arial" pitchFamily="34" charset="0"/>
                <a:cs typeface="Arial" pitchFamily="34" charset="0"/>
              </a:rPr>
              <a:t>Emotional abuse	12,711	</a:t>
            </a:r>
            <a:r>
              <a:rPr lang="en-NZ" sz="2000" dirty="0" smtClean="0">
                <a:solidFill>
                  <a:schemeClr val="bg1">
                    <a:lumMod val="50000"/>
                  </a:schemeClr>
                </a:solidFill>
                <a:latin typeface="Arial" pitchFamily="34" charset="0"/>
                <a:cs typeface="Arial" pitchFamily="34" charset="0"/>
              </a:rPr>
              <a:t>  12,454   12,777  10,406   8,318</a:t>
            </a:r>
            <a:endParaRPr lang="en-NZ" sz="2000" dirty="0">
              <a:solidFill>
                <a:schemeClr val="bg1">
                  <a:lumMod val="50000"/>
                </a:schemeClr>
              </a:solidFill>
              <a:latin typeface="Arial" pitchFamily="34" charset="0"/>
              <a:cs typeface="Arial" pitchFamily="34" charset="0"/>
            </a:endParaRPr>
          </a:p>
          <a:p>
            <a:pPr>
              <a:lnSpc>
                <a:spcPts val="3000"/>
              </a:lnSpc>
            </a:pPr>
            <a:r>
              <a:rPr lang="en-NZ" sz="2000" dirty="0">
                <a:solidFill>
                  <a:schemeClr val="bg1">
                    <a:lumMod val="50000"/>
                  </a:schemeClr>
                </a:solidFill>
                <a:latin typeface="Arial" pitchFamily="34" charset="0"/>
                <a:cs typeface="Arial" pitchFamily="34" charset="0"/>
              </a:rPr>
              <a:t>Physical abuse	</a:t>
            </a:r>
            <a:r>
              <a:rPr lang="en-NZ" sz="2000" dirty="0" smtClean="0">
                <a:solidFill>
                  <a:schemeClr val="bg1">
                    <a:lumMod val="50000"/>
                  </a:schemeClr>
                </a:solidFill>
                <a:latin typeface="Arial" pitchFamily="34" charset="0"/>
                <a:cs typeface="Arial" pitchFamily="34" charset="0"/>
              </a:rPr>
              <a:t>              3,253</a:t>
            </a:r>
            <a:r>
              <a:rPr lang="en-NZ" sz="2000" dirty="0">
                <a:solidFill>
                  <a:schemeClr val="bg1">
                    <a:lumMod val="50000"/>
                  </a:schemeClr>
                </a:solidFill>
                <a:latin typeface="Arial" pitchFamily="34" charset="0"/>
                <a:cs typeface="Arial" pitchFamily="34" charset="0"/>
              </a:rPr>
              <a:t>	</a:t>
            </a:r>
            <a:r>
              <a:rPr lang="en-NZ" sz="2000" dirty="0" smtClean="0">
                <a:solidFill>
                  <a:schemeClr val="bg1">
                    <a:lumMod val="50000"/>
                  </a:schemeClr>
                </a:solidFill>
                <a:latin typeface="Arial" pitchFamily="34" charset="0"/>
                <a:cs typeface="Arial" pitchFamily="34" charset="0"/>
              </a:rPr>
              <a:t>    3,330    3,343    3,305    3,235</a:t>
            </a:r>
            <a:endParaRPr lang="en-NZ" sz="2000" dirty="0">
              <a:solidFill>
                <a:schemeClr val="bg1">
                  <a:lumMod val="50000"/>
                </a:schemeClr>
              </a:solidFill>
              <a:latin typeface="Arial" pitchFamily="34" charset="0"/>
              <a:cs typeface="Arial" pitchFamily="34" charset="0"/>
            </a:endParaRPr>
          </a:p>
          <a:p>
            <a:pPr>
              <a:lnSpc>
                <a:spcPts val="3000"/>
              </a:lnSpc>
            </a:pPr>
            <a:r>
              <a:rPr lang="en-NZ" sz="2000" dirty="0">
                <a:solidFill>
                  <a:schemeClr val="bg1">
                    <a:lumMod val="50000"/>
                  </a:schemeClr>
                </a:solidFill>
                <a:latin typeface="Arial" pitchFamily="34" charset="0"/>
                <a:cs typeface="Arial" pitchFamily="34" charset="0"/>
              </a:rPr>
              <a:t>Sexual abuse	</a:t>
            </a:r>
            <a:r>
              <a:rPr lang="en-NZ" sz="2000" dirty="0" smtClean="0">
                <a:solidFill>
                  <a:schemeClr val="bg1">
                    <a:lumMod val="50000"/>
                  </a:schemeClr>
                </a:solidFill>
                <a:latin typeface="Arial" pitchFamily="34" charset="0"/>
                <a:cs typeface="Arial" pitchFamily="34" charset="0"/>
              </a:rPr>
              <a:t>              1,514</a:t>
            </a:r>
            <a:r>
              <a:rPr lang="en-NZ" sz="2000" dirty="0">
                <a:solidFill>
                  <a:schemeClr val="bg1">
                    <a:lumMod val="50000"/>
                  </a:schemeClr>
                </a:solidFill>
                <a:latin typeface="Arial" pitchFamily="34" charset="0"/>
                <a:cs typeface="Arial" pitchFamily="34" charset="0"/>
              </a:rPr>
              <a:t>	</a:t>
            </a:r>
            <a:r>
              <a:rPr lang="en-NZ" sz="2000" dirty="0" smtClean="0">
                <a:solidFill>
                  <a:schemeClr val="bg1">
                    <a:lumMod val="50000"/>
                  </a:schemeClr>
                </a:solidFill>
                <a:latin typeface="Arial" pitchFamily="34" charset="0"/>
                <a:cs typeface="Arial" pitchFamily="34" charset="0"/>
              </a:rPr>
              <a:t>    1,418    1,459    1,329    1,275</a:t>
            </a:r>
            <a:endParaRPr lang="en-NZ" sz="2000" dirty="0">
              <a:solidFill>
                <a:schemeClr val="bg1">
                  <a:lumMod val="50000"/>
                </a:schemeClr>
              </a:solidFill>
              <a:latin typeface="Arial" pitchFamily="34" charset="0"/>
              <a:cs typeface="Arial" pitchFamily="34" charset="0"/>
            </a:endParaRPr>
          </a:p>
          <a:p>
            <a:pPr>
              <a:lnSpc>
                <a:spcPts val="3000"/>
              </a:lnSpc>
            </a:pPr>
            <a:r>
              <a:rPr lang="en-NZ" sz="2000" u="sng" dirty="0">
                <a:solidFill>
                  <a:schemeClr val="bg1">
                    <a:lumMod val="50000"/>
                  </a:schemeClr>
                </a:solidFill>
                <a:latin typeface="Arial" pitchFamily="34" charset="0"/>
                <a:cs typeface="Arial" pitchFamily="34" charset="0"/>
              </a:rPr>
              <a:t>Neglect	</a:t>
            </a:r>
            <a:r>
              <a:rPr lang="en-NZ" sz="2000" u="sng" dirty="0" smtClean="0">
                <a:solidFill>
                  <a:schemeClr val="bg1">
                    <a:lumMod val="50000"/>
                  </a:schemeClr>
                </a:solidFill>
                <a:latin typeface="Arial" pitchFamily="34" charset="0"/>
                <a:cs typeface="Arial" pitchFamily="34" charset="0"/>
              </a:rPr>
              <a:t>                           4,813</a:t>
            </a:r>
            <a:r>
              <a:rPr lang="en-NZ" sz="2000" u="sng" dirty="0">
                <a:solidFill>
                  <a:schemeClr val="bg1">
                    <a:lumMod val="50000"/>
                  </a:schemeClr>
                </a:solidFill>
                <a:latin typeface="Arial" pitchFamily="34" charset="0"/>
                <a:cs typeface="Arial" pitchFamily="34" charset="0"/>
              </a:rPr>
              <a:t>	</a:t>
            </a:r>
            <a:r>
              <a:rPr lang="en-NZ" sz="2000" u="sng" dirty="0" smtClean="0">
                <a:solidFill>
                  <a:schemeClr val="bg1">
                    <a:lumMod val="50000"/>
                  </a:schemeClr>
                </a:solidFill>
                <a:latin typeface="Arial" pitchFamily="34" charset="0"/>
                <a:cs typeface="Arial" pitchFamily="34" charset="0"/>
              </a:rPr>
              <a:t>    4,970    5,405    4,583    3,644</a:t>
            </a:r>
            <a:endParaRPr lang="en-NZ" sz="2000" u="sng" dirty="0">
              <a:solidFill>
                <a:schemeClr val="bg1">
                  <a:lumMod val="50000"/>
                </a:schemeClr>
              </a:solidFill>
              <a:latin typeface="Arial" pitchFamily="34" charset="0"/>
              <a:cs typeface="Arial" pitchFamily="34" charset="0"/>
            </a:endParaRPr>
          </a:p>
          <a:p>
            <a:pPr>
              <a:lnSpc>
                <a:spcPts val="3000"/>
              </a:lnSpc>
            </a:pPr>
            <a:r>
              <a:rPr lang="en-NZ" sz="2000" dirty="0">
                <a:solidFill>
                  <a:schemeClr val="bg1">
                    <a:lumMod val="50000"/>
                  </a:schemeClr>
                </a:solidFill>
                <a:latin typeface="Arial" pitchFamily="34" charset="0"/>
                <a:cs typeface="Arial" pitchFamily="34" charset="0"/>
              </a:rPr>
              <a:t>Total substantiations	22,291	</a:t>
            </a:r>
            <a:r>
              <a:rPr lang="en-NZ" sz="2000" dirty="0" smtClean="0">
                <a:solidFill>
                  <a:schemeClr val="bg1">
                    <a:lumMod val="50000"/>
                  </a:schemeClr>
                </a:solidFill>
                <a:latin typeface="Arial" pitchFamily="34" charset="0"/>
                <a:cs typeface="Arial" pitchFamily="34" charset="0"/>
              </a:rPr>
              <a:t>   22,172  22,984  19,623  16,472</a:t>
            </a:r>
          </a:p>
          <a:p>
            <a:r>
              <a:rPr lang="en-NZ" sz="1200" dirty="0">
                <a:solidFill>
                  <a:schemeClr val="accent5">
                    <a:lumMod val="50000"/>
                  </a:schemeClr>
                </a:solidFill>
                <a:latin typeface="Arial" pitchFamily="34" charset="0"/>
                <a:cs typeface="Arial" pitchFamily="34" charset="0"/>
              </a:rPr>
              <a:t>Source: Key Statistics from CFYs website at http://www.cyf.govt.nz/about-us/key-statistics/notifications.html</a:t>
            </a:r>
          </a:p>
          <a:p>
            <a:endParaRPr lang="en-NZ" sz="2400" b="1" dirty="0">
              <a:latin typeface="Arial" pitchFamily="34" charset="0"/>
              <a:cs typeface="Arial" pitchFamily="34" charset="0"/>
            </a:endParaRPr>
          </a:p>
        </p:txBody>
      </p:sp>
    </p:spTree>
    <p:extLst>
      <p:ext uri="{BB962C8B-B14F-4D97-AF65-F5344CB8AC3E}">
        <p14:creationId xmlns:p14="http://schemas.microsoft.com/office/powerpoint/2010/main" val="120559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7123" y="1764211"/>
            <a:ext cx="7848074" cy="1107996"/>
          </a:xfrm>
          <a:prstGeom prst="rect">
            <a:avLst/>
          </a:prstGeom>
          <a:noFill/>
        </p:spPr>
        <p:txBody>
          <a:bodyPr wrap="square" rtlCol="0">
            <a:spAutoFit/>
          </a:bodyPr>
          <a:lstStyle/>
          <a:p>
            <a:r>
              <a:rPr lang="en-NZ" sz="2200" b="1" dirty="0" smtClean="0">
                <a:latin typeface="Lucida Sans" pitchFamily="34" charset="0"/>
                <a:cs typeface="Arial" pitchFamily="34" charset="0"/>
              </a:rPr>
              <a:t>Targets have become mythical </a:t>
            </a:r>
            <a:r>
              <a:rPr lang="en-NZ" sz="2400" b="1" dirty="0" smtClean="0">
                <a:solidFill>
                  <a:schemeClr val="tx1">
                    <a:lumMod val="50000"/>
                    <a:lumOff val="50000"/>
                  </a:schemeClr>
                </a:solidFill>
                <a:latin typeface="Lucida Sans" pitchFamily="34" charset="0"/>
                <a:cs typeface="Arial" pitchFamily="34" charset="0"/>
              </a:rPr>
              <a:t/>
            </a:r>
            <a:br>
              <a:rPr lang="en-NZ" sz="2400" b="1" dirty="0" smtClean="0">
                <a:solidFill>
                  <a:schemeClr val="tx1">
                    <a:lumMod val="50000"/>
                    <a:lumOff val="50000"/>
                  </a:schemeClr>
                </a:solidFill>
                <a:latin typeface="Lucida Sans" pitchFamily="34" charset="0"/>
                <a:cs typeface="Arial" pitchFamily="34" charset="0"/>
              </a:rPr>
            </a:br>
            <a:r>
              <a:rPr lang="en-NZ" sz="2400" b="1" dirty="0" smtClean="0">
                <a:solidFill>
                  <a:schemeClr val="tx1">
                    <a:lumMod val="50000"/>
                    <a:lumOff val="50000"/>
                  </a:schemeClr>
                </a:solidFill>
                <a:latin typeface="Lucida Sans" pitchFamily="34" charset="0"/>
                <a:cs typeface="Arial" pitchFamily="34" charset="0"/>
              </a:rPr>
              <a:t> </a:t>
            </a:r>
            <a:r>
              <a:rPr lang="en-NZ" sz="2000" dirty="0" smtClean="0">
                <a:solidFill>
                  <a:schemeClr val="tx1">
                    <a:lumMod val="50000"/>
                    <a:lumOff val="50000"/>
                  </a:schemeClr>
                </a:solidFill>
                <a:latin typeface="Lucida Sans" pitchFamily="34" charset="0"/>
                <a:cs typeface="Arial" pitchFamily="34" charset="0"/>
              </a:rPr>
              <a:t>- Reported outcomes have become symbolic and do not</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entirely match historical facts</a:t>
            </a:r>
            <a:endParaRPr lang="en-NZ" sz="2400" b="1" dirty="0">
              <a:solidFill>
                <a:schemeClr val="tx1">
                  <a:lumMod val="50000"/>
                  <a:lumOff val="50000"/>
                </a:schemeClr>
              </a:solidFill>
              <a:latin typeface="Arial" pitchFamily="34" charset="0"/>
              <a:cs typeface="Arial" pitchFamily="34" charset="0"/>
            </a:endParaRPr>
          </a:p>
        </p:txBody>
      </p:sp>
      <p:sp>
        <p:nvSpPr>
          <p:cNvPr id="11" name="TextBox 10"/>
          <p:cNvSpPr txBox="1"/>
          <p:nvPr/>
        </p:nvSpPr>
        <p:spPr>
          <a:xfrm>
            <a:off x="726917" y="1281069"/>
            <a:ext cx="5456963" cy="461665"/>
          </a:xfrm>
          <a:prstGeom prst="rect">
            <a:avLst/>
          </a:prstGeom>
          <a:noFill/>
        </p:spPr>
        <p:txBody>
          <a:bodyPr wrap="square" rtlCol="0">
            <a:spAutoFit/>
          </a:bodyPr>
          <a:lstStyle/>
          <a:p>
            <a:r>
              <a:rPr lang="en-NZ" sz="2400" b="1" dirty="0" smtClean="0">
                <a:solidFill>
                  <a:schemeClr val="accent5">
                    <a:lumMod val="50000"/>
                  </a:schemeClr>
                </a:solidFill>
                <a:latin typeface="Lucida Sans" pitchFamily="34" charset="0"/>
                <a:cs typeface="Arial" pitchFamily="34" charset="0"/>
              </a:rPr>
              <a:t>KEY LESSONS</a:t>
            </a:r>
          </a:p>
        </p:txBody>
      </p:sp>
      <p:sp>
        <p:nvSpPr>
          <p:cNvPr id="12" name="TextBox 11"/>
          <p:cNvSpPr txBox="1"/>
          <p:nvPr/>
        </p:nvSpPr>
        <p:spPr>
          <a:xfrm>
            <a:off x="699805" y="2879395"/>
            <a:ext cx="8223720" cy="1415772"/>
          </a:xfrm>
          <a:prstGeom prst="rect">
            <a:avLst/>
          </a:prstGeom>
          <a:noFill/>
        </p:spPr>
        <p:txBody>
          <a:bodyPr wrap="square" rtlCol="0">
            <a:spAutoFit/>
          </a:bodyPr>
          <a:lstStyle/>
          <a:p>
            <a:r>
              <a:rPr lang="en-NZ" sz="2200" b="1" dirty="0" smtClean="0">
                <a:latin typeface="Lucida Sans" pitchFamily="34" charset="0"/>
                <a:cs typeface="Arial" pitchFamily="34" charset="0"/>
              </a:rPr>
              <a:t>Practice is running contrary to declared strategy </a:t>
            </a:r>
            <a:r>
              <a:rPr lang="en-NZ" sz="2400" b="1" dirty="0" smtClean="0">
                <a:solidFill>
                  <a:schemeClr val="tx1">
                    <a:lumMod val="50000"/>
                    <a:lumOff val="50000"/>
                  </a:schemeClr>
                </a:solidFill>
                <a:latin typeface="Lucida Sans" pitchFamily="34" charset="0"/>
                <a:cs typeface="Arial" pitchFamily="34" charset="0"/>
              </a:rPr>
              <a:t/>
            </a:r>
            <a:br>
              <a:rPr lang="en-NZ" sz="2400" b="1" dirty="0" smtClean="0">
                <a:solidFill>
                  <a:schemeClr val="tx1">
                    <a:lumMod val="50000"/>
                    <a:lumOff val="50000"/>
                  </a:schemeClr>
                </a:solidFill>
                <a:latin typeface="Lucida Sans" pitchFamily="34" charset="0"/>
                <a:cs typeface="Arial" pitchFamily="34" charset="0"/>
              </a:rPr>
            </a:br>
            <a:r>
              <a:rPr lang="en-NZ" sz="2400" b="1" dirty="0" smtClean="0">
                <a:solidFill>
                  <a:schemeClr val="tx1">
                    <a:lumMod val="50000"/>
                    <a:lumOff val="50000"/>
                  </a:schemeClr>
                </a:solidFill>
                <a:latin typeface="Lucida Sans" pitchFamily="34" charset="0"/>
                <a:cs typeface="Arial" pitchFamily="34" charset="0"/>
              </a:rPr>
              <a:t> </a:t>
            </a:r>
            <a:r>
              <a:rPr lang="en-NZ" sz="2000" dirty="0" smtClean="0">
                <a:solidFill>
                  <a:schemeClr val="tx1">
                    <a:lumMod val="50000"/>
                    <a:lumOff val="50000"/>
                  </a:schemeClr>
                </a:solidFill>
                <a:latin typeface="Lucida Sans" pitchFamily="34" charset="0"/>
                <a:cs typeface="Arial" pitchFamily="34" charset="0"/>
              </a:rPr>
              <a:t>- The Children’s Action Plan makes a big deal of active</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public engagement while the results of this engagement are</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increasingly ignored by CYF</a:t>
            </a:r>
            <a:endParaRPr lang="en-NZ" sz="2400" b="1" dirty="0">
              <a:solidFill>
                <a:schemeClr val="tx1">
                  <a:lumMod val="50000"/>
                  <a:lumOff val="50000"/>
                </a:schemeClr>
              </a:solidFill>
              <a:latin typeface="Arial" pitchFamily="34" charset="0"/>
              <a:cs typeface="Arial" pitchFamily="34" charset="0"/>
            </a:endParaRPr>
          </a:p>
        </p:txBody>
      </p:sp>
      <p:sp>
        <p:nvSpPr>
          <p:cNvPr id="13" name="TextBox 12"/>
          <p:cNvSpPr txBox="1"/>
          <p:nvPr/>
        </p:nvSpPr>
        <p:spPr>
          <a:xfrm>
            <a:off x="668951" y="4295167"/>
            <a:ext cx="8223720" cy="1723549"/>
          </a:xfrm>
          <a:prstGeom prst="rect">
            <a:avLst/>
          </a:prstGeom>
          <a:noFill/>
        </p:spPr>
        <p:txBody>
          <a:bodyPr wrap="square" rtlCol="0">
            <a:spAutoFit/>
          </a:bodyPr>
          <a:lstStyle/>
          <a:p>
            <a:r>
              <a:rPr lang="en-NZ" sz="2200" b="1" dirty="0" smtClean="0">
                <a:latin typeface="Lucida Sans" pitchFamily="34" charset="0"/>
                <a:cs typeface="Arial" pitchFamily="34" charset="0"/>
              </a:rPr>
              <a:t>Lack of transparency undermines credibility</a:t>
            </a:r>
            <a:r>
              <a:rPr lang="en-NZ" sz="2400" b="1" dirty="0" smtClean="0">
                <a:solidFill>
                  <a:schemeClr val="tx1">
                    <a:lumMod val="50000"/>
                    <a:lumOff val="50000"/>
                  </a:schemeClr>
                </a:solidFill>
                <a:latin typeface="Lucida Sans" pitchFamily="34" charset="0"/>
                <a:cs typeface="Arial" pitchFamily="34" charset="0"/>
              </a:rPr>
              <a:t/>
            </a:r>
            <a:br>
              <a:rPr lang="en-NZ" sz="2400" b="1" dirty="0" smtClean="0">
                <a:solidFill>
                  <a:schemeClr val="tx1">
                    <a:lumMod val="50000"/>
                    <a:lumOff val="50000"/>
                  </a:schemeClr>
                </a:solidFill>
                <a:latin typeface="Lucida Sans" pitchFamily="34" charset="0"/>
                <a:cs typeface="Arial" pitchFamily="34" charset="0"/>
              </a:rPr>
            </a:br>
            <a:r>
              <a:rPr lang="en-NZ" sz="2400" b="1" dirty="0" smtClean="0">
                <a:solidFill>
                  <a:schemeClr val="tx1">
                    <a:lumMod val="50000"/>
                    <a:lumOff val="50000"/>
                  </a:schemeClr>
                </a:solidFill>
                <a:latin typeface="Lucida Sans" pitchFamily="34" charset="0"/>
                <a:cs typeface="Arial" pitchFamily="34" charset="0"/>
              </a:rPr>
              <a:t> </a:t>
            </a:r>
            <a:r>
              <a:rPr lang="en-NZ" sz="2000" dirty="0" smtClean="0">
                <a:solidFill>
                  <a:schemeClr val="tx1">
                    <a:lumMod val="50000"/>
                    <a:lumOff val="50000"/>
                  </a:schemeClr>
                </a:solidFill>
                <a:latin typeface="Lucida Sans" pitchFamily="34" charset="0"/>
                <a:cs typeface="Arial" pitchFamily="34" charset="0"/>
              </a:rPr>
              <a:t>- Having the agency responsible for the target outcome also</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responsible for deciding practice, collecting and analysing</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results and reporting outcomes risks making a joke of public</a:t>
            </a:r>
            <a:br>
              <a:rPr lang="en-NZ" sz="2000" dirty="0" smtClean="0">
                <a:solidFill>
                  <a:schemeClr val="tx1">
                    <a:lumMod val="50000"/>
                    <a:lumOff val="50000"/>
                  </a:schemeClr>
                </a:solidFill>
                <a:latin typeface="Lucida Sans" pitchFamily="34" charset="0"/>
                <a:cs typeface="Arial" pitchFamily="34" charset="0"/>
              </a:rPr>
            </a:br>
            <a:r>
              <a:rPr lang="en-NZ" sz="2000" dirty="0" smtClean="0">
                <a:solidFill>
                  <a:schemeClr val="tx1">
                    <a:lumMod val="50000"/>
                    <a:lumOff val="50000"/>
                  </a:schemeClr>
                </a:solidFill>
                <a:latin typeface="Lucida Sans" pitchFamily="34" charset="0"/>
                <a:cs typeface="Arial" pitchFamily="34" charset="0"/>
              </a:rPr>
              <a:t>   service targets</a:t>
            </a:r>
            <a:endParaRPr lang="en-NZ" sz="2000" b="1" dirty="0">
              <a:solidFill>
                <a:schemeClr val="tx1">
                  <a:lumMod val="50000"/>
                  <a:lumOff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208225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6" y="1157638"/>
            <a:ext cx="8130713" cy="486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77139" y="1628800"/>
            <a:ext cx="4198108" cy="2462213"/>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Violent crime has fell 23%  between 2005 and 2013</a:t>
            </a:r>
            <a:r>
              <a:rPr lang="en-NZ" sz="2200" b="1" dirty="0" smtClean="0">
                <a:solidFill>
                  <a:srgbClr val="0070C0"/>
                </a:solidFill>
                <a:latin typeface="Lucida Sans" pitchFamily="34" charset="0"/>
                <a:cs typeface="Arial" pitchFamily="34" charset="0"/>
              </a:rPr>
              <a:t> </a:t>
            </a:r>
            <a:r>
              <a:rPr lang="en-NZ" sz="2400" dirty="0" smtClean="0">
                <a:latin typeface="Lucida Sans" pitchFamily="34" charset="0"/>
                <a:cs typeface="Arial" pitchFamily="34" charset="0"/>
              </a:rPr>
              <a:t/>
            </a:r>
            <a:br>
              <a:rPr lang="en-NZ" sz="2400"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NZ Crime &amp; Safety Survey estimated that there was 1,379,000 violent offences in 2013 – down from 1,919,000 in 2005</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3830451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365254"/>
            <a:ext cx="7036356" cy="458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09370" y="1844824"/>
            <a:ext cx="3816877" cy="2831544"/>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This fall in offending shows up in the numbers of adults convicted of offences</a:t>
            </a:r>
            <a:r>
              <a:rPr lang="en-NZ" sz="2400" dirty="0" smtClean="0">
                <a:latin typeface="Lucida Sans" pitchFamily="34" charset="0"/>
                <a:cs typeface="Arial" pitchFamily="34" charset="0"/>
              </a:rPr>
              <a:t/>
            </a:r>
            <a:br>
              <a:rPr lang="en-NZ" sz="2400"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Between 2010 and 2015 – the number of people convicted fell by 1/3</a:t>
            </a:r>
            <a:r>
              <a:rPr lang="en-NZ" sz="2000" baseline="30000" dirty="0" smtClean="0">
                <a:solidFill>
                  <a:schemeClr val="bg1">
                    <a:lumMod val="50000"/>
                  </a:schemeClr>
                </a:solidFill>
                <a:latin typeface="Lucida Sans" pitchFamily="34" charset="0"/>
                <a:cs typeface="Arial" pitchFamily="34" charset="0"/>
              </a:rPr>
              <a:t>rd</a:t>
            </a:r>
            <a:r>
              <a:rPr lang="en-NZ" sz="2000" dirty="0" smtClean="0">
                <a:solidFill>
                  <a:schemeClr val="bg1">
                    <a:lumMod val="50000"/>
                  </a:schemeClr>
                </a:solidFill>
                <a:latin typeface="Lucida Sans" pitchFamily="34" charset="0"/>
                <a:cs typeface="Arial" pitchFamily="34" charset="0"/>
              </a:rPr>
              <a:t> to 66,000</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78609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594726" y="404664"/>
            <a:ext cx="7649682" cy="5570756"/>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QUAKER SAYING </a:t>
            </a:r>
            <a:r>
              <a:rPr lang="en-NZ" sz="2400" b="1" i="1" dirty="0" smtClean="0">
                <a:solidFill>
                  <a:schemeClr val="accent5">
                    <a:lumMod val="50000"/>
                  </a:schemeClr>
                </a:solidFill>
                <a:latin typeface="Arial" pitchFamily="34" charset="0"/>
                <a:cs typeface="Arial" pitchFamily="34" charset="0"/>
              </a:rPr>
              <a:t>from the </a:t>
            </a:r>
            <a:r>
              <a:rPr lang="en-NZ" sz="2400" b="1" dirty="0" smtClean="0">
                <a:solidFill>
                  <a:schemeClr val="accent5">
                    <a:lumMod val="50000"/>
                  </a:schemeClr>
                </a:solidFill>
                <a:latin typeface="Arial" pitchFamily="34" charset="0"/>
                <a:cs typeface="Arial" pitchFamily="34" charset="0"/>
              </a:rPr>
              <a:t>18</a:t>
            </a:r>
            <a:r>
              <a:rPr lang="en-NZ" sz="2400" b="1" baseline="30000" dirty="0" smtClean="0">
                <a:solidFill>
                  <a:schemeClr val="accent5">
                    <a:lumMod val="50000"/>
                  </a:schemeClr>
                </a:solidFill>
                <a:latin typeface="Arial" pitchFamily="34" charset="0"/>
                <a:cs typeface="Arial" pitchFamily="34" charset="0"/>
              </a:rPr>
              <a:t>TH</a:t>
            </a:r>
            <a:r>
              <a:rPr lang="en-NZ" sz="2400" b="1" dirty="0" smtClean="0">
                <a:solidFill>
                  <a:schemeClr val="accent5">
                    <a:lumMod val="50000"/>
                  </a:schemeClr>
                </a:solidFill>
                <a:latin typeface="Arial" pitchFamily="34" charset="0"/>
                <a:cs typeface="Arial" pitchFamily="34" charset="0"/>
              </a:rPr>
              <a:t> CENTURY</a:t>
            </a:r>
            <a:r>
              <a:rPr lang="en-NZ" sz="2200" dirty="0" smtClean="0">
                <a:solidFill>
                  <a:schemeClr val="bg1">
                    <a:lumMod val="50000"/>
                  </a:schemeClr>
                </a:solidFill>
                <a:latin typeface="Arial" pitchFamily="34" charset="0"/>
                <a:cs typeface="Arial" pitchFamily="34" charset="0"/>
              </a:rPr>
              <a:t> </a:t>
            </a:r>
          </a:p>
          <a:p>
            <a:r>
              <a:rPr lang="en-NZ" sz="2000" dirty="0" smtClean="0">
                <a:solidFill>
                  <a:schemeClr val="tx1">
                    <a:lumMod val="65000"/>
                    <a:lumOff val="35000"/>
                  </a:schemeClr>
                </a:solidFill>
                <a:latin typeface="Lucida Sans" pitchFamily="34" charset="0"/>
                <a:cs typeface="Arial" pitchFamily="34" charset="0"/>
              </a:rPr>
              <a:t>Was used by the Society of Friends in the 1950’s to speak out against America’s militarism .  They attempted to speak to power in three senses:</a:t>
            </a:r>
          </a:p>
          <a:p>
            <a:endParaRPr lang="en-NZ" sz="800" dirty="0" smtClean="0">
              <a:solidFill>
                <a:schemeClr val="tx1">
                  <a:lumMod val="65000"/>
                  <a:lumOff val="35000"/>
                </a:schemeClr>
              </a:solidFill>
              <a:latin typeface="Lucida Sans" pitchFamily="34" charset="0"/>
              <a:cs typeface="Arial" pitchFamily="34" charset="0"/>
            </a:endParaRPr>
          </a:p>
          <a:p>
            <a:r>
              <a:rPr lang="en-NZ" sz="2000" dirty="0" smtClean="0">
                <a:solidFill>
                  <a:schemeClr val="tx1">
                    <a:lumMod val="65000"/>
                    <a:lumOff val="35000"/>
                  </a:schemeClr>
                </a:solidFill>
                <a:latin typeface="Lucida Sans" pitchFamily="34" charset="0"/>
              </a:rPr>
              <a:t>    ‘To </a:t>
            </a:r>
            <a:r>
              <a:rPr lang="en-NZ" sz="2000" dirty="0">
                <a:solidFill>
                  <a:schemeClr val="tx1">
                    <a:lumMod val="65000"/>
                    <a:lumOff val="35000"/>
                  </a:schemeClr>
                </a:solidFill>
                <a:latin typeface="Lucida Sans" pitchFamily="34" charset="0"/>
              </a:rPr>
              <a:t>those who hold high places in our national life </a:t>
            </a:r>
            <a:r>
              <a:rPr lang="en-NZ" sz="2000" dirty="0" smtClean="0">
                <a:solidFill>
                  <a:schemeClr val="tx1">
                    <a:lumMod val="65000"/>
                    <a:lumOff val="35000"/>
                  </a:schemeClr>
                </a:solidFill>
                <a:latin typeface="Lucida Sans" pitchFamily="34" charset="0"/>
              </a:rPr>
              <a:t>and</a:t>
            </a:r>
            <a:br>
              <a:rPr lang="en-NZ" sz="2000" dirty="0" smtClean="0">
                <a:solidFill>
                  <a:schemeClr val="tx1">
                    <a:lumMod val="65000"/>
                    <a:lumOff val="35000"/>
                  </a:schemeClr>
                </a:solidFill>
                <a:latin typeface="Lucida Sans" pitchFamily="34" charset="0"/>
              </a:rPr>
            </a:br>
            <a:r>
              <a:rPr lang="en-NZ" sz="2000" dirty="0" smtClean="0">
                <a:solidFill>
                  <a:schemeClr val="tx1">
                    <a:lumMod val="65000"/>
                    <a:lumOff val="35000"/>
                  </a:schemeClr>
                </a:solidFill>
                <a:latin typeface="Lucida Sans" pitchFamily="34" charset="0"/>
              </a:rPr>
              <a:t>    </a:t>
            </a:r>
            <a:r>
              <a:rPr lang="en-NZ" sz="2000" dirty="0">
                <a:solidFill>
                  <a:schemeClr val="tx1">
                    <a:lumMod val="65000"/>
                    <a:lumOff val="35000"/>
                  </a:schemeClr>
                </a:solidFill>
                <a:latin typeface="Lucida Sans" pitchFamily="34" charset="0"/>
              </a:rPr>
              <a:t>bear the terrible responsibility of making decisions for </a:t>
            </a:r>
            <a:r>
              <a:rPr lang="en-NZ" sz="2000" dirty="0" smtClean="0">
                <a:solidFill>
                  <a:schemeClr val="tx1">
                    <a:lumMod val="65000"/>
                    <a:lumOff val="35000"/>
                  </a:schemeClr>
                </a:solidFill>
                <a:latin typeface="Lucida Sans" pitchFamily="34" charset="0"/>
              </a:rPr>
              <a:t/>
            </a:r>
            <a:br>
              <a:rPr lang="en-NZ" sz="2000" dirty="0" smtClean="0">
                <a:solidFill>
                  <a:schemeClr val="tx1">
                    <a:lumMod val="65000"/>
                    <a:lumOff val="35000"/>
                  </a:schemeClr>
                </a:solidFill>
                <a:latin typeface="Lucida Sans" pitchFamily="34" charset="0"/>
              </a:rPr>
            </a:br>
            <a:r>
              <a:rPr lang="en-NZ" sz="2000" dirty="0" smtClean="0">
                <a:solidFill>
                  <a:schemeClr val="tx1">
                    <a:lumMod val="65000"/>
                    <a:lumOff val="35000"/>
                  </a:schemeClr>
                </a:solidFill>
                <a:latin typeface="Lucida Sans" pitchFamily="34" charset="0"/>
              </a:rPr>
              <a:t>    war </a:t>
            </a:r>
            <a:r>
              <a:rPr lang="en-NZ" sz="2000" dirty="0">
                <a:solidFill>
                  <a:schemeClr val="tx1">
                    <a:lumMod val="65000"/>
                    <a:lumOff val="35000"/>
                  </a:schemeClr>
                </a:solidFill>
                <a:latin typeface="Lucida Sans" pitchFamily="34" charset="0"/>
              </a:rPr>
              <a:t>or </a:t>
            </a:r>
            <a:r>
              <a:rPr lang="en-NZ" sz="2000" dirty="0" smtClean="0">
                <a:solidFill>
                  <a:schemeClr val="tx1">
                    <a:lumMod val="65000"/>
                    <a:lumOff val="35000"/>
                  </a:schemeClr>
                </a:solidFill>
                <a:latin typeface="Lucida Sans" pitchFamily="34" charset="0"/>
              </a:rPr>
              <a:t>peace’. </a:t>
            </a:r>
            <a:br>
              <a:rPr lang="en-NZ" sz="2000" dirty="0" smtClean="0">
                <a:solidFill>
                  <a:schemeClr val="tx1">
                    <a:lumMod val="65000"/>
                    <a:lumOff val="35000"/>
                  </a:schemeClr>
                </a:solidFill>
                <a:latin typeface="Lucida Sans" pitchFamily="34" charset="0"/>
              </a:rPr>
            </a:br>
            <a:endParaRPr lang="en-NZ" sz="800" dirty="0">
              <a:solidFill>
                <a:schemeClr val="tx1">
                  <a:lumMod val="65000"/>
                  <a:lumOff val="35000"/>
                </a:schemeClr>
              </a:solidFill>
              <a:latin typeface="Lucida Sans" pitchFamily="34" charset="0"/>
            </a:endParaRPr>
          </a:p>
          <a:p>
            <a:r>
              <a:rPr lang="en-NZ" sz="2000" dirty="0" smtClean="0">
                <a:solidFill>
                  <a:schemeClr val="tx1">
                    <a:lumMod val="65000"/>
                    <a:lumOff val="35000"/>
                  </a:schemeClr>
                </a:solidFill>
                <a:latin typeface="Lucida Sans" pitchFamily="34" charset="0"/>
              </a:rPr>
              <a:t>    ‘To </a:t>
            </a:r>
            <a:r>
              <a:rPr lang="en-NZ" sz="2000" dirty="0">
                <a:solidFill>
                  <a:schemeClr val="tx1">
                    <a:lumMod val="65000"/>
                    <a:lumOff val="35000"/>
                  </a:schemeClr>
                </a:solidFill>
                <a:latin typeface="Lucida Sans" pitchFamily="34" charset="0"/>
              </a:rPr>
              <a:t>the American people who are the final reservoir </a:t>
            </a:r>
            <a:r>
              <a:rPr lang="en-NZ" sz="2000" dirty="0" smtClean="0">
                <a:solidFill>
                  <a:schemeClr val="tx1">
                    <a:lumMod val="65000"/>
                    <a:lumOff val="35000"/>
                  </a:schemeClr>
                </a:solidFill>
                <a:latin typeface="Lucida Sans" pitchFamily="34" charset="0"/>
              </a:rPr>
              <a:t>of</a:t>
            </a:r>
            <a:br>
              <a:rPr lang="en-NZ" sz="2000" dirty="0" smtClean="0">
                <a:solidFill>
                  <a:schemeClr val="tx1">
                    <a:lumMod val="65000"/>
                    <a:lumOff val="35000"/>
                  </a:schemeClr>
                </a:solidFill>
                <a:latin typeface="Lucida Sans" pitchFamily="34" charset="0"/>
              </a:rPr>
            </a:br>
            <a:r>
              <a:rPr lang="en-NZ" sz="2000" dirty="0" smtClean="0">
                <a:solidFill>
                  <a:schemeClr val="tx1">
                    <a:lumMod val="65000"/>
                    <a:lumOff val="35000"/>
                  </a:schemeClr>
                </a:solidFill>
                <a:latin typeface="Lucida Sans" pitchFamily="34" charset="0"/>
              </a:rPr>
              <a:t>    power </a:t>
            </a:r>
            <a:r>
              <a:rPr lang="en-NZ" sz="2000" dirty="0">
                <a:solidFill>
                  <a:schemeClr val="tx1">
                    <a:lumMod val="65000"/>
                    <a:lumOff val="35000"/>
                  </a:schemeClr>
                </a:solidFill>
                <a:latin typeface="Lucida Sans" pitchFamily="34" charset="0"/>
              </a:rPr>
              <a:t>in this country and whose values and </a:t>
            </a:r>
            <a:r>
              <a:rPr lang="en-NZ" sz="2000" dirty="0" smtClean="0">
                <a:solidFill>
                  <a:schemeClr val="tx1">
                    <a:lumMod val="65000"/>
                    <a:lumOff val="35000"/>
                  </a:schemeClr>
                </a:solidFill>
                <a:latin typeface="Lucida Sans" pitchFamily="34" charset="0"/>
              </a:rPr>
              <a:t>expectations</a:t>
            </a:r>
            <a:br>
              <a:rPr lang="en-NZ" sz="2000" dirty="0" smtClean="0">
                <a:solidFill>
                  <a:schemeClr val="tx1">
                    <a:lumMod val="65000"/>
                    <a:lumOff val="35000"/>
                  </a:schemeClr>
                </a:solidFill>
                <a:latin typeface="Lucida Sans" pitchFamily="34" charset="0"/>
              </a:rPr>
            </a:br>
            <a:r>
              <a:rPr lang="en-NZ" sz="2000" dirty="0" smtClean="0">
                <a:solidFill>
                  <a:schemeClr val="tx1">
                    <a:lumMod val="65000"/>
                    <a:lumOff val="35000"/>
                  </a:schemeClr>
                </a:solidFill>
                <a:latin typeface="Lucida Sans" pitchFamily="34" charset="0"/>
              </a:rPr>
              <a:t>    set </a:t>
            </a:r>
            <a:r>
              <a:rPr lang="en-NZ" sz="2000" dirty="0">
                <a:solidFill>
                  <a:schemeClr val="tx1">
                    <a:lumMod val="65000"/>
                    <a:lumOff val="35000"/>
                  </a:schemeClr>
                </a:solidFill>
                <a:latin typeface="Lucida Sans" pitchFamily="34" charset="0"/>
              </a:rPr>
              <a:t>the limits for those who exercise authority</a:t>
            </a:r>
            <a:r>
              <a:rPr lang="en-NZ" sz="2000" dirty="0" smtClean="0">
                <a:solidFill>
                  <a:schemeClr val="tx1">
                    <a:lumMod val="65000"/>
                    <a:lumOff val="35000"/>
                  </a:schemeClr>
                </a:solidFill>
                <a:latin typeface="Lucida Sans" pitchFamily="34" charset="0"/>
              </a:rPr>
              <a:t>.’ </a:t>
            </a:r>
          </a:p>
          <a:p>
            <a:endParaRPr lang="en-NZ" sz="800" dirty="0">
              <a:solidFill>
                <a:schemeClr val="tx1">
                  <a:lumMod val="65000"/>
                  <a:lumOff val="35000"/>
                </a:schemeClr>
              </a:solidFill>
              <a:latin typeface="Lucida Sans" pitchFamily="34" charset="0"/>
            </a:endParaRPr>
          </a:p>
          <a:p>
            <a:r>
              <a:rPr lang="en-NZ" sz="2000" dirty="0" smtClean="0">
                <a:solidFill>
                  <a:schemeClr val="tx1">
                    <a:lumMod val="65000"/>
                    <a:lumOff val="35000"/>
                  </a:schemeClr>
                </a:solidFill>
                <a:latin typeface="Lucida Sans" pitchFamily="34" charset="0"/>
              </a:rPr>
              <a:t>    ‘To </a:t>
            </a:r>
            <a:r>
              <a:rPr lang="en-NZ" sz="2000" dirty="0">
                <a:solidFill>
                  <a:schemeClr val="tx1">
                    <a:lumMod val="65000"/>
                    <a:lumOff val="35000"/>
                  </a:schemeClr>
                </a:solidFill>
                <a:latin typeface="Lucida Sans" pitchFamily="34" charset="0"/>
              </a:rPr>
              <a:t>the idea of Power itself, and its impact on </a:t>
            </a:r>
            <a:r>
              <a:rPr lang="en-NZ" sz="2000" dirty="0" smtClean="0">
                <a:solidFill>
                  <a:schemeClr val="tx1">
                    <a:lumMod val="65000"/>
                    <a:lumOff val="35000"/>
                  </a:schemeClr>
                </a:solidFill>
                <a:latin typeface="Lucida Sans" pitchFamily="34" charset="0"/>
              </a:rPr>
              <a:t>Twentieth</a:t>
            </a:r>
            <a:br>
              <a:rPr lang="en-NZ" sz="2000" dirty="0" smtClean="0">
                <a:solidFill>
                  <a:schemeClr val="tx1">
                    <a:lumMod val="65000"/>
                    <a:lumOff val="35000"/>
                  </a:schemeClr>
                </a:solidFill>
                <a:latin typeface="Lucida Sans" pitchFamily="34" charset="0"/>
              </a:rPr>
            </a:br>
            <a:r>
              <a:rPr lang="en-NZ" sz="2000" dirty="0" smtClean="0">
                <a:solidFill>
                  <a:schemeClr val="tx1">
                    <a:lumMod val="65000"/>
                    <a:lumOff val="35000"/>
                  </a:schemeClr>
                </a:solidFill>
                <a:latin typeface="Lucida Sans" pitchFamily="34" charset="0"/>
              </a:rPr>
              <a:t>    </a:t>
            </a:r>
            <a:r>
              <a:rPr lang="en-NZ" sz="2000" dirty="0">
                <a:solidFill>
                  <a:schemeClr val="tx1">
                    <a:lumMod val="65000"/>
                    <a:lumOff val="35000"/>
                  </a:schemeClr>
                </a:solidFill>
                <a:latin typeface="Lucida Sans" pitchFamily="34" charset="0"/>
              </a:rPr>
              <a:t>Century life</a:t>
            </a:r>
            <a:r>
              <a:rPr lang="en-NZ" sz="2000" dirty="0" smtClean="0">
                <a:solidFill>
                  <a:schemeClr val="tx1">
                    <a:lumMod val="65000"/>
                    <a:lumOff val="35000"/>
                  </a:schemeClr>
                </a:solidFill>
                <a:latin typeface="Lucida Sans" pitchFamily="34" charset="0"/>
              </a:rPr>
              <a:t>.’</a:t>
            </a:r>
          </a:p>
          <a:p>
            <a:r>
              <a:rPr lang="en-NZ" sz="800" dirty="0" smtClean="0">
                <a:solidFill>
                  <a:schemeClr val="tx1">
                    <a:lumMod val="65000"/>
                    <a:lumOff val="35000"/>
                  </a:schemeClr>
                </a:solidFill>
                <a:latin typeface="Lucida Sans" pitchFamily="34" charset="0"/>
              </a:rPr>
              <a:t> </a:t>
            </a:r>
            <a:endParaRPr lang="en-NZ" sz="800" dirty="0">
              <a:solidFill>
                <a:schemeClr val="tx1">
                  <a:lumMod val="65000"/>
                  <a:lumOff val="35000"/>
                </a:schemeClr>
              </a:solidFill>
              <a:latin typeface="Lucida Sans" pitchFamily="34" charset="0"/>
            </a:endParaRPr>
          </a:p>
          <a:p>
            <a:r>
              <a:rPr lang="en-NZ" sz="2000" i="1" dirty="0" smtClean="0">
                <a:solidFill>
                  <a:schemeClr val="tx1">
                    <a:lumMod val="65000"/>
                    <a:lumOff val="35000"/>
                  </a:schemeClr>
                </a:solidFill>
                <a:latin typeface="Lucida Sans" pitchFamily="34" charset="0"/>
              </a:rPr>
              <a:t>‘Our </a:t>
            </a:r>
            <a:r>
              <a:rPr lang="en-NZ" sz="2000" i="1" dirty="0">
                <a:solidFill>
                  <a:schemeClr val="tx1">
                    <a:lumMod val="65000"/>
                    <a:lumOff val="35000"/>
                  </a:schemeClr>
                </a:solidFill>
                <a:latin typeface="Lucida Sans" pitchFamily="34" charset="0"/>
              </a:rPr>
              <a:t>truth is an ancient one: that love endures and overcomes; that hatred destroys; that what is obtained by love is retained, but what is obtained by hatred proves a </a:t>
            </a:r>
            <a:r>
              <a:rPr lang="en-NZ" sz="2000" i="1" dirty="0" smtClean="0">
                <a:solidFill>
                  <a:schemeClr val="tx1">
                    <a:lumMod val="65000"/>
                    <a:lumOff val="35000"/>
                  </a:schemeClr>
                </a:solidFill>
                <a:latin typeface="Lucida Sans" pitchFamily="34" charset="0"/>
              </a:rPr>
              <a:t>burden’. </a:t>
            </a:r>
            <a:endParaRPr lang="en-NZ" sz="2000" i="1" dirty="0">
              <a:solidFill>
                <a:schemeClr val="tx1">
                  <a:lumMod val="65000"/>
                  <a:lumOff val="35000"/>
                </a:schemeClr>
              </a:solidFill>
              <a:latin typeface="Lucida Sans" pitchFamily="34" charset="0"/>
              <a:cs typeface="Arial" pitchFamily="34" charset="0"/>
            </a:endParaRPr>
          </a:p>
        </p:txBody>
      </p:sp>
      <p:sp>
        <p:nvSpPr>
          <p:cNvPr id="10" name="Freeform 9"/>
          <p:cNvSpPr>
            <a:spLocks/>
          </p:cNvSpPr>
          <p:nvPr/>
        </p:nvSpPr>
        <p:spPr bwMode="auto">
          <a:xfrm rot="21457503">
            <a:off x="602560" y="1873393"/>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
        <p:nvSpPr>
          <p:cNvPr id="11" name="Freeform 9"/>
          <p:cNvSpPr>
            <a:spLocks/>
          </p:cNvSpPr>
          <p:nvPr/>
        </p:nvSpPr>
        <p:spPr bwMode="auto">
          <a:xfrm rot="21457503">
            <a:off x="617639" y="2998747"/>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
        <p:nvSpPr>
          <p:cNvPr id="12" name="Freeform 9"/>
          <p:cNvSpPr>
            <a:spLocks/>
          </p:cNvSpPr>
          <p:nvPr/>
        </p:nvSpPr>
        <p:spPr bwMode="auto">
          <a:xfrm rot="21457503">
            <a:off x="602559" y="3937399"/>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Tree>
    <p:extLst>
      <p:ext uri="{BB962C8B-B14F-4D97-AF65-F5344CB8AC3E}">
        <p14:creationId xmlns:p14="http://schemas.microsoft.com/office/powerpoint/2010/main" val="733127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82466"/>
            <a:ext cx="7549193" cy="4919698"/>
          </a:xfrm>
          <a:prstGeom prst="rect">
            <a:avLst/>
          </a:prstGeom>
          <a:noFill/>
          <a:ln>
            <a:noFill/>
          </a:ln>
          <a:effectLst/>
        </p:spPr>
      </p:pic>
      <p:sp>
        <p:nvSpPr>
          <p:cNvPr id="11" name="TextBox 10"/>
          <p:cNvSpPr txBox="1"/>
          <p:nvPr/>
        </p:nvSpPr>
        <p:spPr>
          <a:xfrm>
            <a:off x="4608047" y="1747128"/>
            <a:ext cx="4198108" cy="3170099"/>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As the numbers being convicted have fallen in proportion of those convicted going to prison has risen</a:t>
            </a:r>
            <a:r>
              <a:rPr lang="en-NZ" sz="2200" b="1" dirty="0" smtClean="0">
                <a:latin typeface="Lucida Sans" pitchFamily="34" charset="0"/>
                <a:cs typeface="Arial" pitchFamily="34" charset="0"/>
              </a:rPr>
              <a:t/>
            </a:r>
            <a:br>
              <a:rPr lang="en-NZ" sz="2200" b="1"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Between 2010 and 2015 – the proportion of  adults convicted who went to prison rose consistently from 9.3% to 10.9%</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364705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49293"/>
            <a:ext cx="7991365" cy="480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05794" y="1916832"/>
            <a:ext cx="4198108" cy="2185214"/>
          </a:xfrm>
          <a:prstGeom prst="rect">
            <a:avLst/>
          </a:prstGeom>
          <a:noFill/>
        </p:spPr>
        <p:txBody>
          <a:bodyPr wrap="square" rtlCol="0">
            <a:spAutoFit/>
          </a:bodyPr>
          <a:lstStyle/>
          <a:p>
            <a:r>
              <a:rPr lang="en-NZ" sz="2200" b="1" dirty="0" smtClean="0">
                <a:solidFill>
                  <a:schemeClr val="accent5">
                    <a:lumMod val="50000"/>
                  </a:schemeClr>
                </a:solidFill>
                <a:latin typeface="Arial" pitchFamily="34" charset="0"/>
                <a:cs typeface="Arial" pitchFamily="34" charset="0"/>
              </a:rPr>
              <a:t>As a result prisoner numbers have continued to rise – now to record levels</a:t>
            </a:r>
            <a:r>
              <a:rPr lang="en-NZ" sz="2400" b="1" dirty="0" smtClean="0">
                <a:latin typeface="Arial" pitchFamily="34" charset="0"/>
                <a:cs typeface="Arial" pitchFamily="34" charset="0"/>
              </a:rPr>
              <a:t/>
            </a:r>
            <a:br>
              <a:rPr lang="en-NZ" sz="2400" b="1" dirty="0" smtClean="0">
                <a:latin typeface="Arial" pitchFamily="34" charset="0"/>
                <a:cs typeface="Arial" pitchFamily="34" charset="0"/>
              </a:rPr>
            </a:br>
            <a:endParaRPr lang="en-NZ" sz="1000" dirty="0" smtClean="0">
              <a:latin typeface="Arial" pitchFamily="34" charset="0"/>
              <a:cs typeface="Arial" pitchFamily="34" charset="0"/>
            </a:endParaRPr>
          </a:p>
          <a:p>
            <a:r>
              <a:rPr lang="en-NZ" sz="2000" dirty="0" smtClean="0">
                <a:solidFill>
                  <a:schemeClr val="bg1">
                    <a:lumMod val="50000"/>
                  </a:schemeClr>
                </a:solidFill>
                <a:latin typeface="Arial" pitchFamily="34" charset="0"/>
                <a:cs typeface="Arial" pitchFamily="34" charset="0"/>
              </a:rPr>
              <a:t>In July 2015 the average monthly prisoner population exceeded 8,900 for the first time ever</a:t>
            </a:r>
            <a:endParaRPr lang="en-NZ" sz="2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366788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32" y="1121837"/>
            <a:ext cx="8604448" cy="487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01556" y="1750738"/>
            <a:ext cx="4198108" cy="3262432"/>
          </a:xfrm>
          <a:prstGeom prst="rect">
            <a:avLst/>
          </a:prstGeom>
          <a:noFill/>
        </p:spPr>
        <p:txBody>
          <a:bodyPr wrap="square" rtlCol="0">
            <a:spAutoFit/>
          </a:bodyPr>
          <a:lstStyle/>
          <a:p>
            <a:r>
              <a:rPr lang="en-NZ" sz="2400" b="1" dirty="0" smtClean="0">
                <a:solidFill>
                  <a:schemeClr val="accent5">
                    <a:lumMod val="50000"/>
                  </a:schemeClr>
                </a:solidFill>
                <a:latin typeface="Lucida Sans" pitchFamily="34" charset="0"/>
                <a:cs typeface="Arial" pitchFamily="34" charset="0"/>
              </a:rPr>
              <a:t>Despite the extra budgets &amp; rhetoric, recidivism rates may be rising</a:t>
            </a:r>
            <a:r>
              <a:rPr lang="en-NZ" sz="2400" b="1" dirty="0" smtClean="0">
                <a:latin typeface="Arial" pitchFamily="34" charset="0"/>
                <a:cs typeface="Arial" pitchFamily="34" charset="0"/>
              </a:rPr>
              <a:t/>
            </a:r>
            <a:br>
              <a:rPr lang="en-NZ" sz="2400" b="1" dirty="0" smtClean="0">
                <a:latin typeface="Arial" pitchFamily="34" charset="0"/>
                <a:cs typeface="Arial" pitchFamily="34" charset="0"/>
              </a:rPr>
            </a:br>
            <a:endParaRPr lang="en-NZ" sz="1000" dirty="0" smtClean="0">
              <a:latin typeface="Arial" pitchFamily="34" charset="0"/>
              <a:cs typeface="Arial" pitchFamily="34" charset="0"/>
            </a:endParaRPr>
          </a:p>
          <a:p>
            <a:r>
              <a:rPr lang="en-NZ" sz="2000" dirty="0" smtClean="0">
                <a:solidFill>
                  <a:schemeClr val="bg1">
                    <a:lumMod val="50000"/>
                  </a:schemeClr>
                </a:solidFill>
                <a:latin typeface="Arial" pitchFamily="34" charset="0"/>
                <a:cs typeface="Arial" pitchFamily="34" charset="0"/>
              </a:rPr>
              <a:t>Between 2013/14 and 2014/1 the 12 month release-reconviction rate rose 2% to 43.7% and the 12 month release-re-imprisonment rate 2.2% to 28.1%</a:t>
            </a:r>
            <a:endParaRPr lang="en-NZ" sz="2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63726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38904"/>
            <a:ext cx="7507312" cy="489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01556" y="1690061"/>
            <a:ext cx="4198108" cy="3477875"/>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While job numbers have grown strongly over the past five years unemployment numbers have changed little</a:t>
            </a:r>
            <a:r>
              <a:rPr lang="en-NZ" sz="2200" b="1" dirty="0" smtClean="0">
                <a:latin typeface="Lucida Sans" pitchFamily="34" charset="0"/>
                <a:cs typeface="Arial" pitchFamily="34" charset="0"/>
              </a:rPr>
              <a:t/>
            </a:r>
            <a:br>
              <a:rPr lang="en-NZ" sz="2200" b="1"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Consistently there have been around 150,000 people officially unemployed and a further 100,000 amongst the discouraged unemployed</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1712948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51" y="1165041"/>
            <a:ext cx="7484562" cy="487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6801" y="1700808"/>
            <a:ext cx="4198108" cy="3816429"/>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Despite these consistent unemployment numbers the number of people on benefits has dropped in line with Government’s tightening up access rules</a:t>
            </a:r>
            <a:r>
              <a:rPr lang="en-NZ" sz="2400" b="1" dirty="0" smtClean="0">
                <a:latin typeface="Lucida Sans" pitchFamily="34" charset="0"/>
                <a:cs typeface="Arial" pitchFamily="34" charset="0"/>
              </a:rPr>
              <a:t/>
            </a:r>
            <a:br>
              <a:rPr lang="en-NZ" sz="2400" b="1" dirty="0" smtClean="0">
                <a:latin typeface="Lucida Sans" pitchFamily="34" charset="0"/>
                <a:cs typeface="Arial" pitchFamily="34" charset="0"/>
              </a:rPr>
            </a:br>
            <a:endParaRPr lang="en-NZ" sz="1000" dirty="0" smtClean="0">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Between 2010 and 2015 the number of people receiving working age benefits fell by 50,000 to 301,000 in December 2015</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3477372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62" y="1166278"/>
            <a:ext cx="7522521" cy="490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60000" y="1575500"/>
            <a:ext cx="3846161" cy="3477875"/>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As benefit numbers have fallen so too have the numbers of children living in benefit dependent households</a:t>
            </a:r>
            <a:r>
              <a:rPr lang="en-NZ" sz="2400" b="1" dirty="0" smtClean="0">
                <a:solidFill>
                  <a:schemeClr val="accent5">
                    <a:lumMod val="50000"/>
                  </a:schemeClr>
                </a:solidFill>
                <a:latin typeface="Lucida Sans" pitchFamily="34" charset="0"/>
                <a:cs typeface="Arial" pitchFamily="34" charset="0"/>
              </a:rPr>
              <a:t/>
            </a:r>
            <a:br>
              <a:rPr lang="en-NZ" sz="2400" b="1" dirty="0" smtClean="0">
                <a:solidFill>
                  <a:schemeClr val="accent5">
                    <a:lumMod val="50000"/>
                  </a:schemeClr>
                </a:solidFill>
                <a:latin typeface="Lucida Sans" pitchFamily="34" charset="0"/>
                <a:cs typeface="Arial" pitchFamily="34" charset="0"/>
              </a:rPr>
            </a:br>
            <a:endParaRPr lang="en-NZ" sz="1000" dirty="0" smtClean="0">
              <a:solidFill>
                <a:schemeClr val="accent5">
                  <a:lumMod val="50000"/>
                </a:schemeClr>
              </a:solidFill>
              <a:latin typeface="Lucida Sans" pitchFamily="34" charset="0"/>
              <a:cs typeface="Arial" pitchFamily="34" charset="0"/>
            </a:endParaRPr>
          </a:p>
          <a:p>
            <a:r>
              <a:rPr lang="en-NZ" sz="2000" dirty="0" smtClean="0">
                <a:solidFill>
                  <a:schemeClr val="bg1">
                    <a:lumMod val="50000"/>
                  </a:schemeClr>
                </a:solidFill>
                <a:latin typeface="Lucida Sans" pitchFamily="34" charset="0"/>
                <a:cs typeface="Arial" pitchFamily="34" charset="0"/>
              </a:rPr>
              <a:t>Between 2010 and 2015 the number of children in benefit dependent households dropped by 24% and by 55,000 to around 180,000</a:t>
            </a:r>
            <a:endParaRPr lang="en-NZ" sz="2000" dirty="0">
              <a:solidFill>
                <a:schemeClr val="bg1">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2670166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wakeupnz.net/wp-content/uploads/2014/10/tumblr_n49tm2h1iD1shrky2o1_1280.jpg"/>
          <p:cNvPicPr>
            <a:picLocks noChangeAspect="1" noChangeArrowheads="1"/>
          </p:cNvPicPr>
          <p:nvPr/>
        </p:nvPicPr>
        <p:blipFill rotWithShape="1">
          <a:blip r:embed="rId5">
            <a:extLst>
              <a:ext uri="{28A0092B-C50C-407E-A947-70E740481C1C}">
                <a14:useLocalDpi xmlns:a14="http://schemas.microsoft.com/office/drawing/2010/main" val="0"/>
              </a:ext>
            </a:extLst>
          </a:blip>
          <a:srcRect t="3579"/>
          <a:stretch/>
        </p:blipFill>
        <p:spPr bwMode="auto">
          <a:xfrm>
            <a:off x="3075902" y="1040478"/>
            <a:ext cx="5328592" cy="37693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8951" y="4706785"/>
            <a:ext cx="7986174" cy="1446550"/>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There has been no monitoring of how these changes have impacted on poor children and poor households so there is no evidence that the 100,000 people no longer on benefits are better or worse off</a:t>
            </a:r>
            <a:endParaRPr lang="en-NZ" sz="2200" dirty="0">
              <a:solidFill>
                <a:schemeClr val="accent5">
                  <a:lumMod val="50000"/>
                </a:schemeClr>
              </a:solidFill>
              <a:latin typeface="Lucida Sans" pitchFamily="34" charset="0"/>
              <a:cs typeface="Arial" pitchFamily="34" charset="0"/>
            </a:endParaRPr>
          </a:p>
        </p:txBody>
      </p:sp>
    </p:spTree>
    <p:extLst>
      <p:ext uri="{BB962C8B-B14F-4D97-AF65-F5344CB8AC3E}">
        <p14:creationId xmlns:p14="http://schemas.microsoft.com/office/powerpoint/2010/main" val="4957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pic>
        <p:nvPicPr>
          <p:cNvPr id="9" name="Picture 2" descr="C:\Users\AJ04\AppData\Local\Temp\notesCC4F40\Moving-Targets-PowerPoint-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448"/>
          <a:stretch/>
        </p:blipFill>
        <p:spPr bwMode="auto">
          <a:xfrm>
            <a:off x="0" y="13881"/>
            <a:ext cx="5868144" cy="10363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56273" y="1556792"/>
            <a:ext cx="7344816" cy="2277547"/>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Things to celebrate</a:t>
            </a:r>
            <a:r>
              <a:rPr lang="en-NZ" sz="2200" b="1" dirty="0" smtClean="0">
                <a:solidFill>
                  <a:srgbClr val="0070C0"/>
                </a:solidFill>
                <a:latin typeface="Lucida Sans" pitchFamily="34" charset="0"/>
                <a:cs typeface="Arial" pitchFamily="34" charset="0"/>
              </a:rPr>
              <a:t/>
            </a:r>
            <a:br>
              <a:rPr lang="en-NZ" sz="2200" b="1" dirty="0" smtClean="0">
                <a:solidFill>
                  <a:srgbClr val="0070C0"/>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Falling teenage pregnancy rates</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Declining numbers of infant deaths</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Falling rates of youth offending</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Lower levels of violent offending</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Continuing job growth</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Continuing income growth</a:t>
            </a:r>
            <a:endParaRPr lang="en-NZ" sz="2000" dirty="0">
              <a:solidFill>
                <a:schemeClr val="bg1">
                  <a:lumMod val="50000"/>
                </a:schemeClr>
              </a:solidFill>
              <a:latin typeface="Lucida Sans" pitchFamily="34" charset="0"/>
              <a:cs typeface="Arial" pitchFamily="34" charset="0"/>
            </a:endParaRPr>
          </a:p>
        </p:txBody>
      </p:sp>
      <p:sp>
        <p:nvSpPr>
          <p:cNvPr id="11" name="TextBox 10"/>
          <p:cNvSpPr txBox="1"/>
          <p:nvPr/>
        </p:nvSpPr>
        <p:spPr>
          <a:xfrm>
            <a:off x="931580" y="4221088"/>
            <a:ext cx="7683740" cy="1723549"/>
          </a:xfrm>
          <a:prstGeom prst="rect">
            <a:avLst/>
          </a:prstGeom>
          <a:noFill/>
        </p:spPr>
        <p:txBody>
          <a:bodyPr wrap="square" rtlCol="0">
            <a:spAutoFit/>
          </a:bodyPr>
          <a:lstStyle/>
          <a:p>
            <a:r>
              <a:rPr lang="en-NZ" sz="2200" b="1" dirty="0" smtClean="0">
                <a:solidFill>
                  <a:schemeClr val="accent5">
                    <a:lumMod val="50000"/>
                  </a:schemeClr>
                </a:solidFill>
                <a:latin typeface="Lucida Sans" pitchFamily="34" charset="0"/>
                <a:cs typeface="Arial" pitchFamily="34" charset="0"/>
              </a:rPr>
              <a:t>Things of concern</a:t>
            </a:r>
            <a:r>
              <a:rPr lang="en-NZ" sz="2400" b="1" dirty="0" smtClean="0">
                <a:solidFill>
                  <a:srgbClr val="0070C0"/>
                </a:solidFill>
                <a:latin typeface="Lucida Sans" pitchFamily="34" charset="0"/>
                <a:cs typeface="Arial" pitchFamily="34" charset="0"/>
              </a:rPr>
              <a:t/>
            </a:r>
            <a:br>
              <a:rPr lang="en-NZ" sz="2400" b="1" dirty="0" smtClean="0">
                <a:solidFill>
                  <a:srgbClr val="0070C0"/>
                </a:solidFill>
                <a:latin typeface="Lucida Sans" pitchFamily="34" charset="0"/>
                <a:cs typeface="Arial" pitchFamily="34" charset="0"/>
              </a:rPr>
            </a:br>
            <a:r>
              <a:rPr lang="en-NZ" sz="2200" dirty="0" smtClean="0">
                <a:solidFill>
                  <a:schemeClr val="bg1">
                    <a:lumMod val="50000"/>
                  </a:schemeClr>
                </a:solidFill>
                <a:latin typeface="Lucida Sans" pitchFamily="34" charset="0"/>
                <a:cs typeface="Arial" pitchFamily="34" charset="0"/>
              </a:rPr>
              <a:t>- </a:t>
            </a:r>
            <a:r>
              <a:rPr lang="en-NZ" sz="2000" dirty="0" smtClean="0">
                <a:solidFill>
                  <a:schemeClr val="bg1">
                    <a:lumMod val="50000"/>
                  </a:schemeClr>
                </a:solidFill>
                <a:latin typeface="Lucida Sans" pitchFamily="34" charset="0"/>
                <a:cs typeface="Arial" pitchFamily="34" charset="0"/>
              </a:rPr>
              <a:t>Misuse of public service targets by Government agencies</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Lack of progress on reducing child poverty</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Absence of monitoring of effects of welfare policy changes</a:t>
            </a:r>
            <a:br>
              <a:rPr lang="en-NZ" sz="2000" dirty="0" smtClean="0">
                <a:solidFill>
                  <a:schemeClr val="bg1">
                    <a:lumMod val="50000"/>
                  </a:schemeClr>
                </a:solidFill>
                <a:latin typeface="Lucida Sans" pitchFamily="34" charset="0"/>
                <a:cs typeface="Arial" pitchFamily="34" charset="0"/>
              </a:rPr>
            </a:br>
            <a:r>
              <a:rPr lang="en-NZ" sz="2000" dirty="0" smtClean="0">
                <a:solidFill>
                  <a:schemeClr val="bg1">
                    <a:lumMod val="50000"/>
                  </a:schemeClr>
                </a:solidFill>
                <a:latin typeface="Lucida Sans" pitchFamily="34" charset="0"/>
                <a:cs typeface="Arial" pitchFamily="34" charset="0"/>
              </a:rPr>
              <a:t>- The possible contagion of Auckland’s housing bubble </a:t>
            </a:r>
            <a:endParaRPr lang="en-NZ" sz="2000" dirty="0">
              <a:solidFill>
                <a:schemeClr val="bg1">
                  <a:lumMod val="50000"/>
                </a:schemeClr>
              </a:solidFill>
              <a:latin typeface="Lucida Sans" pitchFamily="34" charset="0"/>
              <a:cs typeface="Arial" pitchFamily="34" charset="0"/>
            </a:endParaRPr>
          </a:p>
        </p:txBody>
      </p:sp>
      <p:sp>
        <p:nvSpPr>
          <p:cNvPr id="12" name="Freeform 9"/>
          <p:cNvSpPr>
            <a:spLocks/>
          </p:cNvSpPr>
          <p:nvPr/>
        </p:nvSpPr>
        <p:spPr bwMode="auto">
          <a:xfrm rot="21457503">
            <a:off x="638384" y="1752317"/>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
        <p:nvSpPr>
          <p:cNvPr id="13" name="Freeform 9"/>
          <p:cNvSpPr>
            <a:spLocks/>
          </p:cNvSpPr>
          <p:nvPr/>
        </p:nvSpPr>
        <p:spPr bwMode="auto">
          <a:xfrm rot="21457503">
            <a:off x="638383" y="4436876"/>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Tree>
    <p:extLst>
      <p:ext uri="{BB962C8B-B14F-4D97-AF65-F5344CB8AC3E}">
        <p14:creationId xmlns:p14="http://schemas.microsoft.com/office/powerpoint/2010/main" val="50292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WHAT DOES CHRIST ASK </a:t>
            </a:r>
            <a:r>
              <a:rPr lang="en-NZ" sz="2400" b="1" i="1" dirty="0" smtClean="0">
                <a:solidFill>
                  <a:schemeClr val="accent5">
                    <a:lumMod val="50000"/>
                  </a:schemeClr>
                </a:solidFill>
                <a:latin typeface="Arial" pitchFamily="34" charset="0"/>
                <a:cs typeface="Arial" pitchFamily="34" charset="0"/>
              </a:rPr>
              <a:t>of</a:t>
            </a:r>
            <a:r>
              <a:rPr lang="en-NZ" sz="2400" b="1" dirty="0" smtClean="0">
                <a:solidFill>
                  <a:schemeClr val="accent5">
                    <a:lumMod val="50000"/>
                  </a:schemeClr>
                </a:solidFill>
                <a:latin typeface="Arial" pitchFamily="34" charset="0"/>
                <a:cs typeface="Arial" pitchFamily="34" charset="0"/>
              </a:rPr>
              <a:t> US?</a:t>
            </a:r>
            <a:endParaRPr lang="en-NZ" sz="2200" dirty="0" smtClean="0">
              <a:solidFill>
                <a:schemeClr val="bg1">
                  <a:lumMod val="50000"/>
                </a:schemeClr>
              </a:solidFill>
              <a:latin typeface="Arial" pitchFamily="34" charset="0"/>
              <a:cs typeface="Arial" pitchFamily="34" charset="0"/>
            </a:endParaRPr>
          </a:p>
        </p:txBody>
      </p:sp>
      <p:sp>
        <p:nvSpPr>
          <p:cNvPr id="13" name="TextBox 12"/>
          <p:cNvSpPr txBox="1"/>
          <p:nvPr/>
        </p:nvSpPr>
        <p:spPr>
          <a:xfrm>
            <a:off x="1009969" y="908720"/>
            <a:ext cx="5534474" cy="1384995"/>
          </a:xfrm>
          <a:prstGeom prst="rect">
            <a:avLst/>
          </a:prstGeom>
          <a:noFill/>
        </p:spPr>
        <p:txBody>
          <a:bodyPr wrap="square" rtlCol="0">
            <a:spAutoFit/>
          </a:bodyPr>
          <a:lstStyle/>
          <a:p>
            <a:r>
              <a:rPr lang="en-NZ" sz="2400" b="1" dirty="0" smtClean="0">
                <a:solidFill>
                  <a:schemeClr val="accent5">
                    <a:lumMod val="50000"/>
                  </a:schemeClr>
                </a:solidFill>
                <a:latin typeface="Arial" pitchFamily="34" charset="0"/>
                <a:cs typeface="Arial" pitchFamily="34" charset="0"/>
              </a:rPr>
              <a:t>THE CHURCH v THE STATE</a:t>
            </a:r>
            <a:endParaRPr lang="en-NZ" sz="2200" dirty="0" smtClean="0">
              <a:solidFill>
                <a:schemeClr val="bg1">
                  <a:lumMod val="50000"/>
                </a:schemeClr>
              </a:solidFill>
              <a:latin typeface="Arial" pitchFamily="34" charset="0"/>
              <a:cs typeface="Arial" pitchFamily="34" charset="0"/>
            </a:endParaRPr>
          </a:p>
          <a:p>
            <a:r>
              <a:rPr lang="en-NZ" sz="2000" dirty="0" smtClean="0">
                <a:solidFill>
                  <a:srgbClr val="002948"/>
                </a:solidFill>
                <a:latin typeface="Lucida Sans" pitchFamily="34" charset="0"/>
              </a:rPr>
              <a:t>‘Therefore </a:t>
            </a:r>
            <a:r>
              <a:rPr lang="en-NZ" sz="2000" dirty="0">
                <a:solidFill>
                  <a:srgbClr val="002948"/>
                </a:solidFill>
                <a:latin typeface="Lucida Sans" pitchFamily="34" charset="0"/>
              </a:rPr>
              <a:t>render to Caesar the things that are Caesar's, and to God the things that are God's</a:t>
            </a:r>
            <a:r>
              <a:rPr lang="en-NZ" sz="2000" dirty="0" smtClean="0">
                <a:solidFill>
                  <a:schemeClr val="tx1">
                    <a:lumMod val="65000"/>
                    <a:lumOff val="35000"/>
                  </a:schemeClr>
                </a:solidFill>
                <a:latin typeface="Lucida Sans" pitchFamily="34" charset="0"/>
                <a:cs typeface="Arial" pitchFamily="34" charset="0"/>
              </a:rPr>
              <a:t>:’ </a:t>
            </a:r>
            <a:endParaRPr lang="en-NZ" sz="2000" i="1" dirty="0">
              <a:solidFill>
                <a:schemeClr val="tx1">
                  <a:lumMod val="65000"/>
                  <a:lumOff val="35000"/>
                </a:schemeClr>
              </a:solidFill>
              <a:latin typeface="Lucida Sans" pitchFamily="34" charset="0"/>
              <a:cs typeface="Arial" pitchFamily="34" charset="0"/>
            </a:endParaRPr>
          </a:p>
        </p:txBody>
      </p:sp>
      <p:pic>
        <p:nvPicPr>
          <p:cNvPr id="6146" name="Picture 2" descr="C:\Users\AJ04\AppData\Local\Microsoft\Windows\Temporary Internet Files\Content.IE5\H1Y8LEO8\Tizian_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4443" y="770318"/>
            <a:ext cx="2080884" cy="27342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90697" y="770318"/>
            <a:ext cx="682106" cy="707886"/>
          </a:xfrm>
          <a:prstGeom prst="rect">
            <a:avLst/>
          </a:prstGeom>
          <a:noFill/>
        </p:spPr>
        <p:txBody>
          <a:bodyPr wrap="square" rtlCol="0">
            <a:spAutoFit/>
          </a:bodyPr>
          <a:lstStyle/>
          <a:p>
            <a:r>
              <a:rPr lang="en-NZ" sz="4000" dirty="0" smtClean="0">
                <a:solidFill>
                  <a:schemeClr val="accent5">
                    <a:lumMod val="50000"/>
                  </a:schemeClr>
                </a:solidFill>
                <a:latin typeface="Arial" pitchFamily="34" charset="0"/>
                <a:cs typeface="Arial" pitchFamily="34" charset="0"/>
                <a:sym typeface="Wingdings"/>
              </a:rPr>
              <a:t></a:t>
            </a:r>
            <a:endParaRPr lang="en-NZ" sz="2000" i="1" dirty="0">
              <a:solidFill>
                <a:schemeClr val="tx1">
                  <a:lumMod val="65000"/>
                  <a:lumOff val="35000"/>
                </a:schemeClr>
              </a:solidFill>
              <a:latin typeface="Lucida Sans" pitchFamily="34" charset="0"/>
              <a:cs typeface="Arial" pitchFamily="34" charset="0"/>
            </a:endParaRPr>
          </a:p>
        </p:txBody>
      </p:sp>
      <p:sp>
        <p:nvSpPr>
          <p:cNvPr id="15" name="TextBox 14"/>
          <p:cNvSpPr txBox="1"/>
          <p:nvPr/>
        </p:nvSpPr>
        <p:spPr>
          <a:xfrm>
            <a:off x="1026308" y="2564904"/>
            <a:ext cx="5534474" cy="1384995"/>
          </a:xfrm>
          <a:prstGeom prst="rect">
            <a:avLst/>
          </a:prstGeom>
          <a:noFill/>
        </p:spPr>
        <p:txBody>
          <a:bodyPr wrap="square" rtlCol="0">
            <a:spAutoFit/>
          </a:bodyPr>
          <a:lstStyle/>
          <a:p>
            <a:r>
              <a:rPr lang="en-NZ" sz="2400" b="1" dirty="0" smtClean="0">
                <a:solidFill>
                  <a:schemeClr val="accent5">
                    <a:lumMod val="50000"/>
                  </a:schemeClr>
                </a:solidFill>
                <a:latin typeface="Arial" pitchFamily="34" charset="0"/>
                <a:cs typeface="Arial" pitchFamily="34" charset="0"/>
              </a:rPr>
              <a:t>ACTING MERCIFULLY &amp; JUSTLY</a:t>
            </a:r>
            <a:endParaRPr lang="en-NZ" sz="2200" dirty="0" smtClean="0">
              <a:solidFill>
                <a:schemeClr val="bg1">
                  <a:lumMod val="50000"/>
                </a:schemeClr>
              </a:solidFill>
              <a:latin typeface="Arial" pitchFamily="34" charset="0"/>
              <a:cs typeface="Arial" pitchFamily="34" charset="0"/>
            </a:endParaRPr>
          </a:p>
          <a:p>
            <a:r>
              <a:rPr lang="en-NZ" sz="2000" dirty="0" smtClean="0">
                <a:solidFill>
                  <a:srgbClr val="002948"/>
                </a:solidFill>
                <a:latin typeface="Lucida Sans" pitchFamily="34" charset="0"/>
              </a:rPr>
              <a:t>‘</a:t>
            </a:r>
            <a:r>
              <a:rPr lang="en-NZ" sz="2000" dirty="0">
                <a:solidFill>
                  <a:srgbClr val="002948"/>
                </a:solidFill>
                <a:latin typeface="Lucida Sans" pitchFamily="34" charset="0"/>
              </a:rPr>
              <a:t>Truly, I say to you, as you did it to one </a:t>
            </a:r>
            <a:r>
              <a:rPr lang="en-NZ" sz="2000" dirty="0" smtClean="0">
                <a:solidFill>
                  <a:srgbClr val="002948"/>
                </a:solidFill>
                <a:latin typeface="Lucida Sans" pitchFamily="34" charset="0"/>
              </a:rPr>
              <a:t/>
            </a:r>
            <a:br>
              <a:rPr lang="en-NZ" sz="2000" dirty="0" smtClean="0">
                <a:solidFill>
                  <a:srgbClr val="002948"/>
                </a:solidFill>
                <a:latin typeface="Lucida Sans" pitchFamily="34" charset="0"/>
              </a:rPr>
            </a:br>
            <a:r>
              <a:rPr lang="en-NZ" sz="2000" dirty="0" smtClean="0">
                <a:solidFill>
                  <a:srgbClr val="002948"/>
                </a:solidFill>
                <a:latin typeface="Lucida Sans" pitchFamily="34" charset="0"/>
              </a:rPr>
              <a:t>of </a:t>
            </a:r>
            <a:r>
              <a:rPr lang="en-NZ" sz="2000" dirty="0">
                <a:solidFill>
                  <a:srgbClr val="002948"/>
                </a:solidFill>
                <a:latin typeface="Lucida Sans" pitchFamily="34" charset="0"/>
              </a:rPr>
              <a:t>the least of these my brothers, </a:t>
            </a:r>
            <a:r>
              <a:rPr lang="en-NZ" sz="2000" dirty="0" smtClean="0">
                <a:solidFill>
                  <a:srgbClr val="002948"/>
                </a:solidFill>
                <a:latin typeface="Lucida Sans" pitchFamily="34" charset="0"/>
              </a:rPr>
              <a:t/>
            </a:r>
            <a:br>
              <a:rPr lang="en-NZ" sz="2000" dirty="0" smtClean="0">
                <a:solidFill>
                  <a:srgbClr val="002948"/>
                </a:solidFill>
                <a:latin typeface="Lucida Sans" pitchFamily="34" charset="0"/>
              </a:rPr>
            </a:br>
            <a:r>
              <a:rPr lang="en-NZ" sz="2000" dirty="0" smtClean="0">
                <a:solidFill>
                  <a:srgbClr val="002948"/>
                </a:solidFill>
                <a:latin typeface="Lucida Sans" pitchFamily="34" charset="0"/>
              </a:rPr>
              <a:t>you </a:t>
            </a:r>
            <a:r>
              <a:rPr lang="en-NZ" sz="2000" dirty="0">
                <a:solidFill>
                  <a:srgbClr val="002948"/>
                </a:solidFill>
                <a:latin typeface="Lucida Sans" pitchFamily="34" charset="0"/>
              </a:rPr>
              <a:t>did it to me</a:t>
            </a:r>
            <a:r>
              <a:rPr lang="en-NZ" sz="2000" dirty="0" smtClean="0">
                <a:solidFill>
                  <a:srgbClr val="002948"/>
                </a:solidFill>
                <a:latin typeface="Lucida Sans" pitchFamily="34" charset="0"/>
              </a:rPr>
              <a:t>.’</a:t>
            </a:r>
            <a:r>
              <a:rPr lang="en-NZ" sz="2000" dirty="0" smtClean="0">
                <a:solidFill>
                  <a:srgbClr val="002948"/>
                </a:solidFill>
                <a:latin typeface="Lucida Sans" pitchFamily="34" charset="0"/>
                <a:cs typeface="Arial" pitchFamily="34" charset="0"/>
              </a:rPr>
              <a:t> </a:t>
            </a:r>
            <a:endParaRPr lang="en-NZ" sz="2000" i="1" dirty="0">
              <a:solidFill>
                <a:srgbClr val="002948"/>
              </a:solidFill>
              <a:latin typeface="Lucida Sans" pitchFamily="34" charset="0"/>
              <a:cs typeface="Arial" pitchFamily="34" charset="0"/>
            </a:endParaRPr>
          </a:p>
        </p:txBody>
      </p:sp>
      <p:sp>
        <p:nvSpPr>
          <p:cNvPr id="16" name="TextBox 15"/>
          <p:cNvSpPr txBox="1"/>
          <p:nvPr/>
        </p:nvSpPr>
        <p:spPr>
          <a:xfrm>
            <a:off x="1085198" y="4397377"/>
            <a:ext cx="7375234" cy="1354217"/>
          </a:xfrm>
          <a:prstGeom prst="rect">
            <a:avLst/>
          </a:prstGeom>
          <a:noFill/>
        </p:spPr>
        <p:txBody>
          <a:bodyPr wrap="square" rtlCol="0">
            <a:spAutoFit/>
          </a:bodyPr>
          <a:lstStyle/>
          <a:p>
            <a:r>
              <a:rPr lang="en-NZ" sz="2400" b="1" dirty="0" smtClean="0">
                <a:solidFill>
                  <a:schemeClr val="accent5">
                    <a:lumMod val="50000"/>
                  </a:schemeClr>
                </a:solidFill>
                <a:latin typeface="Arial" pitchFamily="34" charset="0"/>
                <a:cs typeface="Arial" pitchFamily="34" charset="0"/>
              </a:rPr>
              <a:t>WITNESSING THE TRUTH</a:t>
            </a:r>
            <a:endParaRPr lang="en-NZ" sz="2200" dirty="0" smtClean="0">
              <a:solidFill>
                <a:schemeClr val="bg1">
                  <a:lumMod val="50000"/>
                </a:schemeClr>
              </a:solidFill>
              <a:latin typeface="Arial" pitchFamily="34" charset="0"/>
              <a:cs typeface="Arial" pitchFamily="34" charset="0"/>
            </a:endParaRPr>
          </a:p>
          <a:p>
            <a:r>
              <a:rPr lang="en-NZ" sz="2000" dirty="0" smtClean="0">
                <a:solidFill>
                  <a:srgbClr val="002948"/>
                </a:solidFill>
                <a:latin typeface="Lucida Sans" pitchFamily="34" charset="0"/>
              </a:rPr>
              <a:t>‘So </a:t>
            </a:r>
            <a:r>
              <a:rPr lang="en-NZ" sz="2000" dirty="0">
                <a:solidFill>
                  <a:srgbClr val="002948"/>
                </a:solidFill>
                <a:latin typeface="Lucida Sans" pitchFamily="34" charset="0"/>
              </a:rPr>
              <a:t>I strive always to keep my conscience clear before God and man </a:t>
            </a:r>
            <a:r>
              <a:rPr lang="en-NZ" sz="2000" dirty="0" smtClean="0">
                <a:solidFill>
                  <a:srgbClr val="002948"/>
                </a:solidFill>
                <a:latin typeface="Lucida Sans" pitchFamily="34" charset="0"/>
              </a:rPr>
              <a:t/>
            </a:r>
            <a:br>
              <a:rPr lang="en-NZ" sz="2000" dirty="0" smtClean="0">
                <a:solidFill>
                  <a:srgbClr val="002948"/>
                </a:solidFill>
                <a:latin typeface="Lucida Sans" pitchFamily="34" charset="0"/>
              </a:rPr>
            </a:br>
            <a:r>
              <a:rPr lang="en-NZ" dirty="0" smtClean="0">
                <a:solidFill>
                  <a:srgbClr val="002948"/>
                </a:solidFill>
                <a:latin typeface="Lucida Sans" pitchFamily="34" charset="0"/>
              </a:rPr>
              <a:t>ACTS </a:t>
            </a:r>
            <a:r>
              <a:rPr lang="en-NZ" dirty="0">
                <a:solidFill>
                  <a:srgbClr val="002948"/>
                </a:solidFill>
                <a:latin typeface="Lucida Sans" pitchFamily="34" charset="0"/>
              </a:rPr>
              <a:t>24:16  - Paul’s testimony before the Governor at his trail</a:t>
            </a:r>
            <a:endParaRPr lang="en-NZ" i="1" dirty="0">
              <a:solidFill>
                <a:srgbClr val="002948"/>
              </a:solidFill>
              <a:latin typeface="Lucida Sans" pitchFamily="34" charset="0"/>
              <a:cs typeface="Arial" pitchFamily="34" charset="0"/>
            </a:endParaRPr>
          </a:p>
        </p:txBody>
      </p:sp>
      <p:sp>
        <p:nvSpPr>
          <p:cNvPr id="17" name="TextBox 16"/>
          <p:cNvSpPr txBox="1"/>
          <p:nvPr/>
        </p:nvSpPr>
        <p:spPr>
          <a:xfrm>
            <a:off x="403092" y="2481033"/>
            <a:ext cx="682106" cy="707886"/>
          </a:xfrm>
          <a:prstGeom prst="rect">
            <a:avLst/>
          </a:prstGeom>
          <a:noFill/>
        </p:spPr>
        <p:txBody>
          <a:bodyPr wrap="square" rtlCol="0">
            <a:spAutoFit/>
          </a:bodyPr>
          <a:lstStyle/>
          <a:p>
            <a:r>
              <a:rPr lang="en-NZ" sz="4000" dirty="0" smtClean="0">
                <a:solidFill>
                  <a:schemeClr val="accent5">
                    <a:lumMod val="50000"/>
                  </a:schemeClr>
                </a:solidFill>
                <a:latin typeface="Arial" pitchFamily="34" charset="0"/>
                <a:cs typeface="Arial" pitchFamily="34" charset="0"/>
                <a:sym typeface="Wingdings"/>
              </a:rPr>
              <a:t></a:t>
            </a:r>
            <a:endParaRPr lang="en-NZ" sz="2000" i="1" dirty="0">
              <a:solidFill>
                <a:schemeClr val="tx1">
                  <a:lumMod val="65000"/>
                  <a:lumOff val="35000"/>
                </a:schemeClr>
              </a:solidFill>
              <a:latin typeface="Lucida Sans" pitchFamily="34" charset="0"/>
              <a:cs typeface="Arial" pitchFamily="34" charset="0"/>
            </a:endParaRPr>
          </a:p>
        </p:txBody>
      </p:sp>
      <p:sp>
        <p:nvSpPr>
          <p:cNvPr id="18" name="TextBox 17"/>
          <p:cNvSpPr txBox="1"/>
          <p:nvPr/>
        </p:nvSpPr>
        <p:spPr>
          <a:xfrm>
            <a:off x="344202" y="4293096"/>
            <a:ext cx="682106" cy="707886"/>
          </a:xfrm>
          <a:prstGeom prst="rect">
            <a:avLst/>
          </a:prstGeom>
          <a:noFill/>
        </p:spPr>
        <p:txBody>
          <a:bodyPr wrap="square" rtlCol="0">
            <a:spAutoFit/>
          </a:bodyPr>
          <a:lstStyle/>
          <a:p>
            <a:r>
              <a:rPr lang="en-NZ" sz="4000" dirty="0" smtClean="0">
                <a:solidFill>
                  <a:schemeClr val="accent5">
                    <a:lumMod val="50000"/>
                  </a:schemeClr>
                </a:solidFill>
                <a:latin typeface="Arial" pitchFamily="34" charset="0"/>
                <a:cs typeface="Arial" pitchFamily="34" charset="0"/>
                <a:sym typeface="Wingdings"/>
              </a:rPr>
              <a:t></a:t>
            </a:r>
            <a:endParaRPr lang="en-NZ" sz="2000" i="1" dirty="0">
              <a:solidFill>
                <a:schemeClr val="tx1">
                  <a:lumMod val="65000"/>
                  <a:lumOff val="35000"/>
                </a:schemeClr>
              </a:solidFill>
              <a:latin typeface="Lucida Sans" pitchFamily="34" charset="0"/>
              <a:cs typeface="Arial" pitchFamily="34" charset="0"/>
            </a:endParaRPr>
          </a:p>
        </p:txBody>
      </p:sp>
    </p:spTree>
    <p:extLst>
      <p:ext uri="{BB962C8B-B14F-4D97-AF65-F5344CB8AC3E}">
        <p14:creationId xmlns:p14="http://schemas.microsoft.com/office/powerpoint/2010/main" val="180308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GREEK DEBT &amp; GOVERNMENT CORRUPTION</a:t>
            </a:r>
            <a:endParaRPr lang="en-NZ" sz="2200" dirty="0" smtClean="0">
              <a:solidFill>
                <a:schemeClr val="bg1">
                  <a:lumMod val="50000"/>
                </a:schemeClr>
              </a:solidFill>
              <a:latin typeface="Arial" pitchFamily="34" charset="0"/>
              <a:cs typeface="Arial" pitchFamily="34" charset="0"/>
            </a:endParaRPr>
          </a:p>
        </p:txBody>
      </p:sp>
      <p:sp>
        <p:nvSpPr>
          <p:cNvPr id="10" name="Freeform 9"/>
          <p:cNvSpPr>
            <a:spLocks/>
          </p:cNvSpPr>
          <p:nvPr/>
        </p:nvSpPr>
        <p:spPr bwMode="auto">
          <a:xfrm rot="21457503">
            <a:off x="560207" y="4177101"/>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
        <p:nvSpPr>
          <p:cNvPr id="12" name="Freeform 9"/>
          <p:cNvSpPr>
            <a:spLocks/>
          </p:cNvSpPr>
          <p:nvPr/>
        </p:nvSpPr>
        <p:spPr bwMode="auto">
          <a:xfrm rot="21457503">
            <a:off x="560207" y="5195986"/>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pic>
        <p:nvPicPr>
          <p:cNvPr id="2" name="Picture 2" descr="http://i.telegraph.co.uk/multimedia/archive/02296/Greece_2296452b.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023" y="782236"/>
            <a:ext cx="5361246" cy="33464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75644" y="4172759"/>
            <a:ext cx="8168356" cy="707886"/>
          </a:xfrm>
          <a:prstGeom prst="rect">
            <a:avLst/>
          </a:prstGeom>
          <a:noFill/>
        </p:spPr>
        <p:txBody>
          <a:bodyPr wrap="square" rtlCol="0">
            <a:spAutoFit/>
          </a:bodyPr>
          <a:lstStyle/>
          <a:p>
            <a:r>
              <a:rPr lang="en-NZ" sz="2000" dirty="0" smtClean="0">
                <a:solidFill>
                  <a:schemeClr val="tx1">
                    <a:lumMod val="65000"/>
                    <a:lumOff val="35000"/>
                  </a:schemeClr>
                </a:solidFill>
                <a:latin typeface="Lucida Sans" pitchFamily="34" charset="0"/>
                <a:cs typeface="Arial" pitchFamily="34" charset="0"/>
              </a:rPr>
              <a:t>Greece’s public debt is around 180% of its GDP - fresh tensions are emerging around assistance from outside agencies</a:t>
            </a:r>
          </a:p>
        </p:txBody>
      </p:sp>
      <p:sp>
        <p:nvSpPr>
          <p:cNvPr id="14" name="TextBox 13"/>
          <p:cNvSpPr txBox="1"/>
          <p:nvPr/>
        </p:nvSpPr>
        <p:spPr>
          <a:xfrm>
            <a:off x="1010577" y="5075083"/>
            <a:ext cx="7772820" cy="1015663"/>
          </a:xfrm>
          <a:prstGeom prst="rect">
            <a:avLst/>
          </a:prstGeom>
          <a:noFill/>
        </p:spPr>
        <p:txBody>
          <a:bodyPr wrap="square" rtlCol="0">
            <a:spAutoFit/>
          </a:bodyPr>
          <a:lstStyle/>
          <a:p>
            <a:r>
              <a:rPr lang="en-NZ" sz="2000" dirty="0" smtClean="0">
                <a:solidFill>
                  <a:schemeClr val="tx1">
                    <a:lumMod val="65000"/>
                    <a:lumOff val="35000"/>
                  </a:schemeClr>
                </a:solidFill>
                <a:latin typeface="Lucida Sans" pitchFamily="34" charset="0"/>
                <a:cs typeface="Arial" pitchFamily="34" charset="0"/>
              </a:rPr>
              <a:t>The Greek Government misreported its financial problems – in 2009 it forecast deficits of around 6-8% of GDP  - the result was almost 16%</a:t>
            </a:r>
          </a:p>
        </p:txBody>
      </p:sp>
    </p:spTree>
    <p:extLst>
      <p:ext uri="{BB962C8B-B14F-4D97-AF65-F5344CB8AC3E}">
        <p14:creationId xmlns:p14="http://schemas.microsoft.com/office/powerpoint/2010/main" val="321301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TWO COW JOKES</a:t>
            </a:r>
            <a:endParaRPr lang="en-NZ" sz="2200" dirty="0" smtClean="0">
              <a:solidFill>
                <a:schemeClr val="bg1">
                  <a:lumMod val="50000"/>
                </a:schemeClr>
              </a:solidFill>
              <a:latin typeface="Arial" pitchFamily="34" charset="0"/>
              <a:cs typeface="Arial" pitchFamily="34" charset="0"/>
            </a:endParaRPr>
          </a:p>
        </p:txBody>
      </p:sp>
      <p:sp>
        <p:nvSpPr>
          <p:cNvPr id="13" name="TextBox 12"/>
          <p:cNvSpPr txBox="1"/>
          <p:nvPr/>
        </p:nvSpPr>
        <p:spPr>
          <a:xfrm>
            <a:off x="338721" y="3166757"/>
            <a:ext cx="8168356" cy="646331"/>
          </a:xfrm>
          <a:prstGeom prst="rect">
            <a:avLst/>
          </a:prstGeom>
          <a:noFill/>
        </p:spPr>
        <p:txBody>
          <a:bodyPr wrap="square" rtlCol="0">
            <a:spAutoFit/>
          </a:bodyPr>
          <a:lstStyle/>
          <a:p>
            <a:pPr algn="ctr"/>
            <a:r>
              <a:rPr lang="en-NZ" sz="2000" b="1" dirty="0" smtClean="0">
                <a:solidFill>
                  <a:schemeClr val="accent5">
                    <a:lumMod val="50000"/>
                  </a:schemeClr>
                </a:solidFill>
                <a:latin typeface="Lucida Sans" pitchFamily="34" charset="0"/>
              </a:rPr>
              <a:t>CAPITALISM - AMERICAN STYLE</a:t>
            </a:r>
            <a:r>
              <a:rPr lang="en-NZ" sz="2000" b="1" dirty="0" smtClean="0">
                <a:solidFill>
                  <a:schemeClr val="tx1">
                    <a:lumMod val="65000"/>
                    <a:lumOff val="35000"/>
                  </a:schemeClr>
                </a:solidFill>
                <a:latin typeface="Lucida Sans" pitchFamily="34" charset="0"/>
              </a:rPr>
              <a:t>:  </a:t>
            </a:r>
          </a:p>
          <a:p>
            <a:pPr algn="ctr"/>
            <a:r>
              <a:rPr lang="en-NZ" sz="1600" dirty="0" smtClean="0">
                <a:solidFill>
                  <a:schemeClr val="tx1">
                    <a:lumMod val="65000"/>
                    <a:lumOff val="35000"/>
                  </a:schemeClr>
                </a:solidFill>
                <a:latin typeface="Lucida Sans" pitchFamily="34" charset="0"/>
              </a:rPr>
              <a:t>You have two cows.  You sell one, buy a bull, and build a herd of cows</a:t>
            </a:r>
            <a:endParaRPr lang="en-NZ" sz="1600" dirty="0" smtClean="0">
              <a:solidFill>
                <a:schemeClr val="tx1">
                  <a:lumMod val="65000"/>
                  <a:lumOff val="35000"/>
                </a:schemeClr>
              </a:solidFill>
              <a:latin typeface="Lucida Sans" pitchFamily="34" charset="0"/>
              <a:cs typeface="Arial" pitchFamily="34" charset="0"/>
            </a:endParaRPr>
          </a:p>
        </p:txBody>
      </p:sp>
      <p:sp>
        <p:nvSpPr>
          <p:cNvPr id="4" name="Rectangle 3"/>
          <p:cNvSpPr/>
          <p:nvPr/>
        </p:nvSpPr>
        <p:spPr>
          <a:xfrm>
            <a:off x="1364941" y="3831136"/>
            <a:ext cx="6352413" cy="646331"/>
          </a:xfrm>
          <a:prstGeom prst="rect">
            <a:avLst/>
          </a:prstGeom>
        </p:spPr>
        <p:txBody>
          <a:bodyPr wrap="square">
            <a:spAutoFit/>
          </a:bodyPr>
          <a:lstStyle/>
          <a:p>
            <a:pPr algn="ctr"/>
            <a:r>
              <a:rPr lang="en-NZ" sz="2000" b="1" dirty="0">
                <a:solidFill>
                  <a:schemeClr val="accent5">
                    <a:lumMod val="50000"/>
                  </a:schemeClr>
                </a:solidFill>
                <a:latin typeface="Lucida Sans" pitchFamily="34" charset="0"/>
              </a:rPr>
              <a:t>AN AMERICAN REPUBLICAN</a:t>
            </a:r>
            <a:r>
              <a:rPr lang="en-NZ" sz="1600" dirty="0">
                <a:solidFill>
                  <a:schemeClr val="tx1">
                    <a:lumMod val="65000"/>
                    <a:lumOff val="35000"/>
                  </a:schemeClr>
                </a:solidFill>
                <a:latin typeface="Lucida Sans" pitchFamily="34" charset="0"/>
              </a:rPr>
              <a:t>:  </a:t>
            </a:r>
            <a:endParaRPr lang="en-NZ" sz="1600" dirty="0" smtClean="0">
              <a:solidFill>
                <a:schemeClr val="tx1">
                  <a:lumMod val="65000"/>
                  <a:lumOff val="35000"/>
                </a:schemeClr>
              </a:solidFill>
              <a:latin typeface="Lucida Sans" pitchFamily="34" charset="0"/>
            </a:endParaRPr>
          </a:p>
          <a:p>
            <a:pPr algn="ctr"/>
            <a:r>
              <a:rPr lang="en-NZ" sz="1600" dirty="0" smtClean="0">
                <a:solidFill>
                  <a:schemeClr val="tx1">
                    <a:lumMod val="65000"/>
                    <a:lumOff val="35000"/>
                  </a:schemeClr>
                </a:solidFill>
                <a:latin typeface="Lucida Sans" pitchFamily="34" charset="0"/>
              </a:rPr>
              <a:t>You </a:t>
            </a:r>
            <a:r>
              <a:rPr lang="en-NZ" sz="1600" dirty="0">
                <a:solidFill>
                  <a:schemeClr val="tx1">
                    <a:lumMod val="65000"/>
                    <a:lumOff val="35000"/>
                  </a:schemeClr>
                </a:solidFill>
                <a:latin typeface="Lucida Sans" pitchFamily="34" charset="0"/>
              </a:rPr>
              <a:t>have two cows. Your </a:t>
            </a:r>
            <a:r>
              <a:rPr lang="en-NZ" sz="1600" dirty="0" smtClean="0">
                <a:solidFill>
                  <a:schemeClr val="tx1">
                    <a:lumMod val="65000"/>
                    <a:lumOff val="35000"/>
                  </a:schemeClr>
                </a:solidFill>
                <a:latin typeface="Lucida Sans" pitchFamily="34" charset="0"/>
              </a:rPr>
              <a:t>neighbour </a:t>
            </a:r>
            <a:r>
              <a:rPr lang="en-NZ" sz="1600" dirty="0">
                <a:solidFill>
                  <a:schemeClr val="tx1">
                    <a:lumMod val="65000"/>
                    <a:lumOff val="35000"/>
                  </a:schemeClr>
                </a:solidFill>
                <a:latin typeface="Lucida Sans" pitchFamily="34" charset="0"/>
              </a:rPr>
              <a:t>has none. So what?</a:t>
            </a:r>
          </a:p>
        </p:txBody>
      </p:sp>
      <p:sp>
        <p:nvSpPr>
          <p:cNvPr id="5" name="Rectangle 4"/>
          <p:cNvSpPr/>
          <p:nvPr/>
        </p:nvSpPr>
        <p:spPr>
          <a:xfrm>
            <a:off x="703742" y="4535876"/>
            <a:ext cx="7849872" cy="1446550"/>
          </a:xfrm>
          <a:prstGeom prst="rect">
            <a:avLst/>
          </a:prstGeom>
        </p:spPr>
        <p:txBody>
          <a:bodyPr wrap="square">
            <a:spAutoFit/>
          </a:bodyPr>
          <a:lstStyle/>
          <a:p>
            <a:pPr algn="ctr"/>
            <a:r>
              <a:rPr lang="en-NZ" sz="2000" b="1" dirty="0">
                <a:solidFill>
                  <a:schemeClr val="accent5">
                    <a:lumMod val="50000"/>
                  </a:schemeClr>
                </a:solidFill>
                <a:latin typeface="Lucida Sans" pitchFamily="34" charset="0"/>
              </a:rPr>
              <a:t>GREEK </a:t>
            </a:r>
            <a:r>
              <a:rPr lang="en-NZ" sz="2000" b="1" dirty="0" smtClean="0">
                <a:solidFill>
                  <a:schemeClr val="accent5">
                    <a:lumMod val="50000"/>
                  </a:schemeClr>
                </a:solidFill>
                <a:latin typeface="Lucida Sans" pitchFamily="34" charset="0"/>
              </a:rPr>
              <a:t>CAPITALISM</a:t>
            </a:r>
          </a:p>
          <a:p>
            <a:pPr algn="just"/>
            <a:r>
              <a:rPr lang="en-NZ" dirty="0" smtClean="0">
                <a:solidFill>
                  <a:schemeClr val="tx1">
                    <a:lumMod val="65000"/>
                    <a:lumOff val="35000"/>
                  </a:schemeClr>
                </a:solidFill>
                <a:latin typeface="Lucida Sans" pitchFamily="34" charset="0"/>
              </a:rPr>
              <a:t> </a:t>
            </a:r>
            <a:r>
              <a:rPr lang="en-NZ" sz="1600" dirty="0">
                <a:solidFill>
                  <a:schemeClr val="tx1">
                    <a:lumMod val="65000"/>
                    <a:lumOff val="35000"/>
                  </a:schemeClr>
                </a:solidFill>
                <a:latin typeface="Lucida Sans" pitchFamily="34" charset="0"/>
              </a:rPr>
              <a:t>You have two cows borrowed from French and German banks. You eat both of them. The banks call to collect their milk, but you cannot deliver so you call the IMF. The IMF loans you two cows. You eat both of them. The banks and the IMF call to collect their cows/milk. You are out getting a haircut</a:t>
            </a:r>
            <a:r>
              <a:rPr lang="en-NZ" dirty="0">
                <a:solidFill>
                  <a:schemeClr val="tx1">
                    <a:lumMod val="65000"/>
                    <a:lumOff val="35000"/>
                  </a:schemeClr>
                </a:solidFill>
                <a:latin typeface="Lucida Sans" pitchFamily="34" charset="0"/>
              </a:rPr>
              <a:t>.</a:t>
            </a:r>
          </a:p>
        </p:txBody>
      </p:sp>
      <p:pic>
        <p:nvPicPr>
          <p:cNvPr id="2050" name="Picture 2" descr="http://blog.racbek.com/content/images/2016/04/two-cows.jpg"/>
          <p:cNvPicPr>
            <a:picLocks noChangeAspect="1" noChangeArrowheads="1"/>
          </p:cNvPicPr>
          <p:nvPr/>
        </p:nvPicPr>
        <p:blipFill rotWithShape="1">
          <a:blip r:embed="rId4">
            <a:extLst>
              <a:ext uri="{28A0092B-C50C-407E-A947-70E740481C1C}">
                <a14:useLocalDpi xmlns:a14="http://schemas.microsoft.com/office/drawing/2010/main" val="0"/>
              </a:ext>
            </a:extLst>
          </a:blip>
          <a:srcRect r="22849"/>
          <a:stretch/>
        </p:blipFill>
        <p:spPr bwMode="auto">
          <a:xfrm>
            <a:off x="2231986" y="759860"/>
            <a:ext cx="4405320" cy="22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31" t="5898" r="4405" b="20251"/>
          <a:stretch/>
        </p:blipFill>
        <p:spPr bwMode="auto">
          <a:xfrm>
            <a:off x="1979712" y="968276"/>
            <a:ext cx="6893506" cy="36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 t="78993" r="64868" b="3582"/>
          <a:stretch/>
        </p:blipFill>
        <p:spPr bwMode="auto">
          <a:xfrm>
            <a:off x="134254" y="3501008"/>
            <a:ext cx="236555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8" t="11499" r="74623" b="30416"/>
          <a:stretch/>
        </p:blipFill>
        <p:spPr bwMode="auto">
          <a:xfrm>
            <a:off x="340724" y="1340768"/>
            <a:ext cx="171358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THE VALUE </a:t>
            </a:r>
            <a:r>
              <a:rPr lang="en-NZ" sz="2400" b="1" i="1" dirty="0" smtClean="0">
                <a:solidFill>
                  <a:schemeClr val="accent5">
                    <a:lumMod val="50000"/>
                  </a:schemeClr>
                </a:solidFill>
                <a:latin typeface="Arial" pitchFamily="34" charset="0"/>
                <a:cs typeface="Arial" pitchFamily="34" charset="0"/>
              </a:rPr>
              <a:t>of </a:t>
            </a:r>
            <a:r>
              <a:rPr lang="en-NZ" sz="2400" b="1" dirty="0" smtClean="0">
                <a:solidFill>
                  <a:schemeClr val="accent5">
                    <a:lumMod val="50000"/>
                  </a:schemeClr>
                </a:solidFill>
                <a:latin typeface="Arial" pitchFamily="34" charset="0"/>
                <a:cs typeface="Arial" pitchFamily="34" charset="0"/>
              </a:rPr>
              <a:t>BEING CORRUPTION-FREE</a:t>
            </a:r>
            <a:endParaRPr lang="en-NZ" sz="2200" dirty="0" smtClean="0">
              <a:solidFill>
                <a:schemeClr val="bg1">
                  <a:lumMod val="50000"/>
                </a:schemeClr>
              </a:solidFill>
              <a:latin typeface="Arial" pitchFamily="34" charset="0"/>
              <a:cs typeface="Arial" pitchFamily="34" charset="0"/>
            </a:endParaRPr>
          </a:p>
        </p:txBody>
      </p:sp>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24935" y="6165304"/>
            <a:ext cx="6048672" cy="5855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3000" b="1" spc="-10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16" name="TextBox 15"/>
          <p:cNvSpPr txBox="1"/>
          <p:nvPr/>
        </p:nvSpPr>
        <p:spPr>
          <a:xfrm>
            <a:off x="1010577" y="5075083"/>
            <a:ext cx="7772820" cy="1015663"/>
          </a:xfrm>
          <a:prstGeom prst="rect">
            <a:avLst/>
          </a:prstGeom>
          <a:noFill/>
        </p:spPr>
        <p:txBody>
          <a:bodyPr wrap="square" rtlCol="0">
            <a:spAutoFit/>
          </a:bodyPr>
          <a:lstStyle/>
          <a:p>
            <a:r>
              <a:rPr lang="en-NZ" sz="2000" dirty="0" smtClean="0">
                <a:solidFill>
                  <a:schemeClr val="tx1">
                    <a:lumMod val="65000"/>
                    <a:lumOff val="35000"/>
                  </a:schemeClr>
                </a:solidFill>
                <a:latin typeface="Lucida Sans" pitchFamily="34" charset="0"/>
                <a:cs typeface="Arial" pitchFamily="34" charset="0"/>
              </a:rPr>
              <a:t>In 2015 Transparency International ranked NZ fourth in the world for being corruption free – this was down from 1</a:t>
            </a:r>
            <a:r>
              <a:rPr lang="en-NZ" sz="2000" baseline="30000" dirty="0" smtClean="0">
                <a:solidFill>
                  <a:schemeClr val="tx1">
                    <a:lumMod val="65000"/>
                    <a:lumOff val="35000"/>
                  </a:schemeClr>
                </a:solidFill>
                <a:latin typeface="Lucida Sans" pitchFamily="34" charset="0"/>
                <a:cs typeface="Arial" pitchFamily="34" charset="0"/>
              </a:rPr>
              <a:t>st</a:t>
            </a:r>
            <a:r>
              <a:rPr lang="en-NZ" sz="2000" dirty="0" smtClean="0">
                <a:solidFill>
                  <a:schemeClr val="tx1">
                    <a:lumMod val="65000"/>
                    <a:lumOff val="35000"/>
                  </a:schemeClr>
                </a:solidFill>
                <a:latin typeface="Lucida Sans" pitchFamily="34" charset="0"/>
                <a:cs typeface="Arial" pitchFamily="34" charset="0"/>
              </a:rPr>
              <a:t>= in 2012</a:t>
            </a:r>
          </a:p>
        </p:txBody>
      </p:sp>
      <p:sp>
        <p:nvSpPr>
          <p:cNvPr id="17" name="Freeform 9"/>
          <p:cNvSpPr>
            <a:spLocks/>
          </p:cNvSpPr>
          <p:nvPr/>
        </p:nvSpPr>
        <p:spPr bwMode="auto">
          <a:xfrm rot="21457503">
            <a:off x="560207" y="5195986"/>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Tree>
    <p:extLst>
      <p:ext uri="{BB962C8B-B14F-4D97-AF65-F5344CB8AC3E}">
        <p14:creationId xmlns:p14="http://schemas.microsoft.com/office/powerpoint/2010/main" val="172429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THE VALUE </a:t>
            </a:r>
            <a:r>
              <a:rPr lang="en-NZ" sz="2400" b="1" i="1" dirty="0" smtClean="0">
                <a:solidFill>
                  <a:schemeClr val="accent5">
                    <a:lumMod val="50000"/>
                  </a:schemeClr>
                </a:solidFill>
                <a:latin typeface="Arial" pitchFamily="34" charset="0"/>
                <a:cs typeface="Arial" pitchFamily="34" charset="0"/>
              </a:rPr>
              <a:t>of </a:t>
            </a:r>
            <a:r>
              <a:rPr lang="en-NZ" sz="2400" b="1" dirty="0" smtClean="0">
                <a:solidFill>
                  <a:schemeClr val="accent5">
                    <a:lumMod val="50000"/>
                  </a:schemeClr>
                </a:solidFill>
                <a:latin typeface="Arial" pitchFamily="34" charset="0"/>
                <a:cs typeface="Arial" pitchFamily="34" charset="0"/>
              </a:rPr>
              <a:t>BEING CORRUPTION-FREE</a:t>
            </a:r>
            <a:endParaRPr lang="en-NZ" sz="2200" dirty="0" smtClean="0">
              <a:solidFill>
                <a:schemeClr val="bg1">
                  <a:lumMod val="50000"/>
                </a:schemeClr>
              </a:solidFill>
              <a:latin typeface="Arial" pitchFamily="34" charset="0"/>
              <a:cs typeface="Arial" pitchFamily="34" charset="0"/>
            </a:endParaRPr>
          </a:p>
        </p:txBody>
      </p:sp>
      <p:pic>
        <p:nvPicPr>
          <p:cNvPr id="6"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24935" y="6165304"/>
            <a:ext cx="6048672" cy="5855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3000" b="1" spc="-10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2" name="Rectangle 1"/>
          <p:cNvSpPr/>
          <p:nvPr/>
        </p:nvSpPr>
        <p:spPr>
          <a:xfrm>
            <a:off x="609805" y="3212976"/>
            <a:ext cx="8015522" cy="2862322"/>
          </a:xfrm>
          <a:prstGeom prst="rect">
            <a:avLst/>
          </a:prstGeom>
        </p:spPr>
        <p:txBody>
          <a:bodyPr wrap="square">
            <a:spAutoFit/>
          </a:bodyPr>
          <a:lstStyle/>
          <a:p>
            <a:r>
              <a:rPr lang="en-NZ" dirty="0" smtClean="0">
                <a:solidFill>
                  <a:schemeClr val="tx1">
                    <a:lumMod val="50000"/>
                    <a:lumOff val="50000"/>
                  </a:schemeClr>
                </a:solidFill>
                <a:latin typeface="Lucida Sans" pitchFamily="34" charset="0"/>
              </a:rPr>
              <a:t>The </a:t>
            </a:r>
            <a:r>
              <a:rPr lang="en-NZ" dirty="0">
                <a:solidFill>
                  <a:schemeClr val="tx1">
                    <a:lumMod val="50000"/>
                    <a:lumOff val="50000"/>
                  </a:schemeClr>
                </a:solidFill>
                <a:latin typeface="Lucida Sans" pitchFamily="34" charset="0"/>
              </a:rPr>
              <a:t>commercial process for the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resort </a:t>
            </a:r>
            <a:r>
              <a:rPr lang="en-NZ" dirty="0">
                <a:solidFill>
                  <a:schemeClr val="tx1">
                    <a:lumMod val="50000"/>
                    <a:lumOff val="50000"/>
                  </a:schemeClr>
                </a:solidFill>
                <a:latin typeface="Lucida Sans" pitchFamily="34" charset="0"/>
              </a:rPr>
              <a:t>contract was handled by </a:t>
            </a:r>
            <a:r>
              <a:rPr lang="en-NZ" dirty="0" smtClean="0">
                <a:solidFill>
                  <a:schemeClr val="tx1">
                    <a:lumMod val="50000"/>
                    <a:lumOff val="50000"/>
                  </a:schemeClr>
                </a:solidFill>
                <a:latin typeface="Lucida Sans" pitchFamily="34" charset="0"/>
              </a:rPr>
              <a:t>the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Niue </a:t>
            </a:r>
            <a:r>
              <a:rPr lang="en-NZ" dirty="0">
                <a:solidFill>
                  <a:schemeClr val="tx1">
                    <a:lumMod val="50000"/>
                    <a:lumOff val="50000"/>
                  </a:schemeClr>
                </a:solidFill>
                <a:latin typeface="Lucida Sans" pitchFamily="34" charset="0"/>
              </a:rPr>
              <a:t>Tourism Property Trust</a:t>
            </a:r>
            <a:r>
              <a:rPr lang="en-NZ" dirty="0" smtClean="0">
                <a:solidFill>
                  <a:schemeClr val="tx1">
                    <a:lumMod val="50000"/>
                    <a:lumOff val="50000"/>
                  </a:schemeClr>
                </a:solidFill>
                <a:latin typeface="Lucida Sans" pitchFamily="34" charset="0"/>
              </a:rPr>
              <a:t>,</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whose </a:t>
            </a:r>
            <a:r>
              <a:rPr lang="en-NZ" dirty="0">
                <a:solidFill>
                  <a:schemeClr val="tx1">
                    <a:lumMod val="50000"/>
                    <a:lumOff val="50000"/>
                  </a:schemeClr>
                </a:solidFill>
                <a:latin typeface="Lucida Sans" pitchFamily="34" charset="0"/>
              </a:rPr>
              <a:t>trustees are appointed by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Foreign </a:t>
            </a:r>
            <a:r>
              <a:rPr lang="en-NZ" dirty="0">
                <a:solidFill>
                  <a:schemeClr val="tx1">
                    <a:lumMod val="50000"/>
                    <a:lumOff val="50000"/>
                  </a:schemeClr>
                </a:solidFill>
                <a:latin typeface="Lucida Sans" pitchFamily="34" charset="0"/>
              </a:rPr>
              <a:t>Affairs Minister Murray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err="1" smtClean="0">
                <a:solidFill>
                  <a:schemeClr val="tx1">
                    <a:lumMod val="50000"/>
                    <a:lumOff val="50000"/>
                  </a:schemeClr>
                </a:solidFill>
                <a:latin typeface="Lucida Sans" pitchFamily="34" charset="0"/>
              </a:rPr>
              <a:t>McCully</a:t>
            </a:r>
            <a:r>
              <a:rPr lang="en-NZ" dirty="0">
                <a:solidFill>
                  <a:schemeClr val="tx1">
                    <a:lumMod val="50000"/>
                    <a:lumOff val="50000"/>
                  </a:schemeClr>
                </a:solidFill>
                <a:latin typeface="Lucida Sans" pitchFamily="34" charset="0"/>
              </a:rPr>
              <a:t>. </a:t>
            </a:r>
            <a:r>
              <a:rPr lang="en-NZ" dirty="0" err="1">
                <a:solidFill>
                  <a:schemeClr val="tx1">
                    <a:lumMod val="50000"/>
                    <a:lumOff val="50000"/>
                  </a:schemeClr>
                </a:solidFill>
                <a:latin typeface="Lucida Sans" pitchFamily="34" charset="0"/>
              </a:rPr>
              <a:t>McCully</a:t>
            </a:r>
            <a:r>
              <a:rPr lang="en-NZ" dirty="0">
                <a:solidFill>
                  <a:schemeClr val="tx1">
                    <a:lumMod val="50000"/>
                    <a:lumOff val="50000"/>
                  </a:schemeClr>
                </a:solidFill>
                <a:latin typeface="Lucida Sans" pitchFamily="34" charset="0"/>
              </a:rPr>
              <a:t> says there is no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link </a:t>
            </a:r>
            <a:r>
              <a:rPr lang="en-NZ" dirty="0">
                <a:solidFill>
                  <a:schemeClr val="tx1">
                    <a:lumMod val="50000"/>
                    <a:lumOff val="50000"/>
                  </a:schemeClr>
                </a:solidFill>
                <a:latin typeface="Lucida Sans" pitchFamily="34" charset="0"/>
              </a:rPr>
              <a:t>between the donation and the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contract</a:t>
            </a:r>
            <a:r>
              <a:rPr lang="en-NZ" dirty="0">
                <a:solidFill>
                  <a:schemeClr val="tx1">
                    <a:lumMod val="50000"/>
                    <a:lumOff val="50000"/>
                  </a:schemeClr>
                </a:solidFill>
                <a:latin typeface="Lucida Sans" pitchFamily="34" charset="0"/>
              </a:rPr>
              <a:t>, nor the $7.5 million  in </a:t>
            </a:r>
            <a:r>
              <a:rPr lang="en-NZ" dirty="0" smtClean="0">
                <a:solidFill>
                  <a:schemeClr val="tx1">
                    <a:lumMod val="50000"/>
                    <a:lumOff val="50000"/>
                  </a:schemeClr>
                </a:solidFill>
                <a:latin typeface="Lucida Sans" pitchFamily="34" charset="0"/>
              </a:rPr>
              <a:t/>
            </a:r>
            <a:br>
              <a:rPr lang="en-NZ" dirty="0" smtClean="0">
                <a:solidFill>
                  <a:schemeClr val="tx1">
                    <a:lumMod val="50000"/>
                    <a:lumOff val="50000"/>
                  </a:schemeClr>
                </a:solidFill>
                <a:latin typeface="Lucida Sans" pitchFamily="34" charset="0"/>
              </a:rPr>
            </a:br>
            <a:r>
              <a:rPr lang="en-NZ" dirty="0" smtClean="0">
                <a:solidFill>
                  <a:schemeClr val="tx1">
                    <a:lumMod val="50000"/>
                    <a:lumOff val="50000"/>
                  </a:schemeClr>
                </a:solidFill>
                <a:latin typeface="Lucida Sans" pitchFamily="34" charset="0"/>
              </a:rPr>
              <a:t>New </a:t>
            </a:r>
            <a:r>
              <a:rPr lang="en-NZ" dirty="0">
                <a:solidFill>
                  <a:schemeClr val="tx1">
                    <a:lumMod val="50000"/>
                    <a:lumOff val="50000"/>
                  </a:schemeClr>
                </a:solidFill>
                <a:latin typeface="Lucida Sans" pitchFamily="34" charset="0"/>
              </a:rPr>
              <a:t>Zealand aid funding announced a year later to expand the resort</a:t>
            </a:r>
            <a:r>
              <a:rPr lang="en-NZ" dirty="0" smtClean="0">
                <a:latin typeface="Lucida Sans" pitchFamily="34" charset="0"/>
              </a:rPr>
              <a:t>.  </a:t>
            </a:r>
            <a:br>
              <a:rPr lang="en-NZ" dirty="0" smtClean="0">
                <a:latin typeface="Lucida Sans" pitchFamily="34" charset="0"/>
              </a:rPr>
            </a:br>
            <a:r>
              <a:rPr lang="en-NZ" b="1" dirty="0" smtClean="0">
                <a:solidFill>
                  <a:schemeClr val="tx1">
                    <a:lumMod val="50000"/>
                    <a:lumOff val="50000"/>
                  </a:schemeClr>
                </a:solidFill>
                <a:latin typeface="Lucida Sans" pitchFamily="34" charset="0"/>
              </a:rPr>
              <a:t>STUFF Editorial 19/04/16</a:t>
            </a:r>
            <a:endParaRPr lang="en-NZ" b="1" dirty="0">
              <a:solidFill>
                <a:schemeClr val="tx1">
                  <a:lumMod val="50000"/>
                  <a:lumOff val="50000"/>
                </a:schemeClr>
              </a:solidFill>
              <a:latin typeface="Lucida Sans" pitchFamily="34" charset="0"/>
            </a:endParaRPr>
          </a:p>
        </p:txBody>
      </p:sp>
      <p:pic>
        <p:nvPicPr>
          <p:cNvPr id="2050" name="Picture 2" descr="http://www.stuff.co.nz/content/dam/images/1/b/2/q/5/y/image.related.StuffLandscapeSixteenByNine.620x349.1b65hs.png/146129181457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7" r="13904"/>
          <a:stretch/>
        </p:blipFill>
        <p:spPr bwMode="auto">
          <a:xfrm>
            <a:off x="420913" y="732522"/>
            <a:ext cx="3128357" cy="22428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779912" y="797632"/>
            <a:ext cx="4845415" cy="2554545"/>
          </a:xfrm>
          <a:prstGeom prst="rect">
            <a:avLst/>
          </a:prstGeom>
        </p:spPr>
        <p:txBody>
          <a:bodyPr wrap="square">
            <a:spAutoFit/>
          </a:bodyPr>
          <a:lstStyle/>
          <a:p>
            <a:r>
              <a:rPr lang="en-NZ" dirty="0">
                <a:solidFill>
                  <a:schemeClr val="tx1">
                    <a:lumMod val="50000"/>
                    <a:lumOff val="50000"/>
                  </a:schemeClr>
                </a:solidFill>
                <a:latin typeface="Lucida Sans" pitchFamily="34" charset="0"/>
              </a:rPr>
              <a:t>Earl </a:t>
            </a:r>
            <a:r>
              <a:rPr lang="en-NZ" dirty="0" err="1">
                <a:solidFill>
                  <a:schemeClr val="tx1">
                    <a:lumMod val="50000"/>
                    <a:lumOff val="50000"/>
                  </a:schemeClr>
                </a:solidFill>
                <a:latin typeface="Lucida Sans" pitchFamily="34" charset="0"/>
              </a:rPr>
              <a:t>Hagaman</a:t>
            </a:r>
            <a:r>
              <a:rPr lang="en-NZ" dirty="0">
                <a:solidFill>
                  <a:schemeClr val="tx1">
                    <a:lumMod val="50000"/>
                    <a:lumOff val="50000"/>
                  </a:schemeClr>
                </a:solidFill>
                <a:latin typeface="Lucida Sans" pitchFamily="34" charset="0"/>
              </a:rPr>
              <a:t>, an expatriate Californian businessman and founder of Scenic Hotel Group, gave $101,000 to National in September 2014. The following month the group said it had won the contract for the </a:t>
            </a:r>
            <a:r>
              <a:rPr lang="en-NZ" dirty="0" err="1">
                <a:solidFill>
                  <a:schemeClr val="tx1">
                    <a:lumMod val="50000"/>
                    <a:lumOff val="50000"/>
                  </a:schemeClr>
                </a:solidFill>
                <a:latin typeface="Lucida Sans" pitchFamily="34" charset="0"/>
              </a:rPr>
              <a:t>Matavai</a:t>
            </a:r>
            <a:r>
              <a:rPr lang="en-NZ" dirty="0">
                <a:solidFill>
                  <a:schemeClr val="tx1">
                    <a:lumMod val="50000"/>
                    <a:lumOff val="50000"/>
                  </a:schemeClr>
                </a:solidFill>
                <a:latin typeface="Lucida Sans" pitchFamily="34" charset="0"/>
              </a:rPr>
              <a:t> Resort on Niue, which is heavily funded by the New Zealand Government</a:t>
            </a:r>
            <a:r>
              <a:rPr lang="en-NZ" sz="1600" dirty="0" smtClean="0">
                <a:solidFill>
                  <a:schemeClr val="tx1">
                    <a:lumMod val="50000"/>
                    <a:lumOff val="50000"/>
                  </a:schemeClr>
                </a:solidFill>
                <a:latin typeface="Lucida Sans" pitchFamily="34" charset="0"/>
              </a:rPr>
              <a:t>.</a:t>
            </a:r>
            <a:br>
              <a:rPr lang="en-NZ" sz="1600" dirty="0" smtClean="0">
                <a:solidFill>
                  <a:schemeClr val="tx1">
                    <a:lumMod val="50000"/>
                    <a:lumOff val="50000"/>
                  </a:schemeClr>
                </a:solidFill>
                <a:latin typeface="Lucida Sans" pitchFamily="34" charset="0"/>
              </a:rPr>
            </a:br>
            <a:endParaRPr lang="en-NZ" sz="1600" dirty="0">
              <a:solidFill>
                <a:schemeClr val="tx1">
                  <a:lumMod val="50000"/>
                  <a:lumOff val="50000"/>
                </a:schemeClr>
              </a:solidFill>
              <a:latin typeface="Lucida Sans" pitchFamily="34" charset="0"/>
            </a:endParaRPr>
          </a:p>
        </p:txBody>
      </p:sp>
      <p:sp>
        <p:nvSpPr>
          <p:cNvPr id="11" name="AutoShape 4"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5"/>
          </p:cNvPr>
          <p:cNvSpPr>
            <a:spLocks noChangeAspect="1" noChangeArrowheads="1"/>
          </p:cNvSpPr>
          <p:nvPr/>
        </p:nvSpPr>
        <p:spPr bwMode="auto">
          <a:xfrm>
            <a:off x="53975" y="-17287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AutoShape 6"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5"/>
          </p:cNvPr>
          <p:cNvSpPr>
            <a:spLocks noChangeAspect="1" noChangeArrowheads="1"/>
          </p:cNvSpPr>
          <p:nvPr/>
        </p:nvSpPr>
        <p:spPr bwMode="auto">
          <a:xfrm>
            <a:off x="206375" y="-15763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AutoShape 8"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5"/>
          </p:cNvPr>
          <p:cNvSpPr>
            <a:spLocks noChangeAspect="1" noChangeArrowheads="1"/>
          </p:cNvSpPr>
          <p:nvPr/>
        </p:nvSpPr>
        <p:spPr bwMode="auto">
          <a:xfrm>
            <a:off x="358775" y="-14239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8" name="Picture 10" descr="https://boonman.files.wordpress.com/2016/04/mccully-murray-key-get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944" y="3230421"/>
            <a:ext cx="3871611" cy="217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47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805" y="260648"/>
            <a:ext cx="764968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THE VALUE </a:t>
            </a:r>
            <a:r>
              <a:rPr lang="en-NZ" sz="2400" b="1" i="1" dirty="0" smtClean="0">
                <a:solidFill>
                  <a:schemeClr val="accent5">
                    <a:lumMod val="50000"/>
                  </a:schemeClr>
                </a:solidFill>
                <a:latin typeface="Arial" pitchFamily="34" charset="0"/>
                <a:cs typeface="Arial" pitchFamily="34" charset="0"/>
              </a:rPr>
              <a:t>of </a:t>
            </a:r>
            <a:r>
              <a:rPr lang="en-NZ" sz="2400" b="1" dirty="0" smtClean="0">
                <a:solidFill>
                  <a:schemeClr val="accent5">
                    <a:lumMod val="50000"/>
                  </a:schemeClr>
                </a:solidFill>
                <a:latin typeface="Arial" pitchFamily="34" charset="0"/>
                <a:cs typeface="Arial" pitchFamily="34" charset="0"/>
              </a:rPr>
              <a:t>BEING CORRUPTION-FREE</a:t>
            </a:r>
            <a:endParaRPr lang="en-NZ" sz="2200" dirty="0" smtClean="0">
              <a:solidFill>
                <a:schemeClr val="bg1">
                  <a:lumMod val="50000"/>
                </a:schemeClr>
              </a:solidFill>
              <a:latin typeface="Arial" pitchFamily="34" charset="0"/>
              <a:cs typeface="Arial" pitchFamily="34" charset="0"/>
            </a:endParaRPr>
          </a:p>
        </p:txBody>
      </p:sp>
      <p:pic>
        <p:nvPicPr>
          <p:cNvPr id="6"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J04\AppData\Local\Temp\notesCC4F40\Moving-Targets-PowerPoint-Slid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24935" y="6165304"/>
            <a:ext cx="6048672" cy="5855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3000" b="1" spc="-10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2" name="Rectangle 1"/>
          <p:cNvSpPr/>
          <p:nvPr/>
        </p:nvSpPr>
        <p:spPr>
          <a:xfrm>
            <a:off x="1647145" y="3585341"/>
            <a:ext cx="5544616" cy="523220"/>
          </a:xfrm>
          <a:prstGeom prst="rect">
            <a:avLst/>
          </a:prstGeom>
        </p:spPr>
        <p:txBody>
          <a:bodyPr wrap="square">
            <a:spAutoFit/>
          </a:bodyPr>
          <a:lstStyle/>
          <a:p>
            <a:pPr algn="ctr"/>
            <a:r>
              <a:rPr lang="en-NZ" sz="1400" dirty="0" err="1">
                <a:latin typeface="Lucida Sans" pitchFamily="34" charset="0"/>
              </a:rPr>
              <a:t>SkyCity</a:t>
            </a:r>
            <a:r>
              <a:rPr lang="en-NZ" sz="1400" dirty="0">
                <a:latin typeface="Lucida Sans" pitchFamily="34" charset="0"/>
              </a:rPr>
              <a:t> </a:t>
            </a:r>
            <a:r>
              <a:rPr lang="en-NZ" sz="1400" dirty="0" smtClean="0">
                <a:latin typeface="Lucida Sans" pitchFamily="34" charset="0"/>
              </a:rPr>
              <a:t>CEO </a:t>
            </a:r>
            <a:r>
              <a:rPr lang="en-NZ" sz="1400" dirty="0">
                <a:latin typeface="Lucida Sans" pitchFamily="34" charset="0"/>
              </a:rPr>
              <a:t>Nigel </a:t>
            </a:r>
            <a:r>
              <a:rPr lang="en-NZ" sz="1400" dirty="0" smtClean="0">
                <a:latin typeface="Lucida Sans" pitchFamily="34" charset="0"/>
              </a:rPr>
              <a:t>Morrison </a:t>
            </a:r>
            <a:r>
              <a:rPr lang="en-NZ" sz="1400" dirty="0">
                <a:latin typeface="Lucida Sans" pitchFamily="34" charset="0"/>
              </a:rPr>
              <a:t>discusses the Auckland convention centre with Cabinet minister Steven Joyce </a:t>
            </a:r>
            <a:r>
              <a:rPr lang="en-NZ" sz="1400" dirty="0" smtClean="0">
                <a:latin typeface="Lucida Sans" pitchFamily="34" charset="0"/>
              </a:rPr>
              <a:t>in 2015</a:t>
            </a:r>
            <a:endParaRPr lang="en-NZ" sz="1400" b="1" dirty="0">
              <a:solidFill>
                <a:schemeClr val="tx1">
                  <a:lumMod val="50000"/>
                  <a:lumOff val="50000"/>
                </a:schemeClr>
              </a:solidFill>
              <a:latin typeface="Lucida Sans" pitchFamily="34" charset="0"/>
            </a:endParaRPr>
          </a:p>
        </p:txBody>
      </p:sp>
      <p:sp>
        <p:nvSpPr>
          <p:cNvPr id="11" name="AutoShape 4"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3"/>
          </p:cNvPr>
          <p:cNvSpPr>
            <a:spLocks noChangeAspect="1" noChangeArrowheads="1"/>
          </p:cNvSpPr>
          <p:nvPr/>
        </p:nvSpPr>
        <p:spPr bwMode="auto">
          <a:xfrm>
            <a:off x="53975" y="-17287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2" name="AutoShape 6"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3"/>
          </p:cNvPr>
          <p:cNvSpPr>
            <a:spLocks noChangeAspect="1" noChangeArrowheads="1"/>
          </p:cNvSpPr>
          <p:nvPr/>
        </p:nvSpPr>
        <p:spPr bwMode="auto">
          <a:xfrm>
            <a:off x="206375" y="-15763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3" name="AutoShape 8" descr="data:image/jpeg;base64,/9j/4AAQSkZJRgABAQAAAQABAAD/2wCEAAkGBxMQEhUQEhAVEBAVEBAQEBUVFRAPFRAPFRUWFxUWFRUYHSggGBolGxUVIjEhJSkrLi4uFx8zODMtNygtLisBCgoKDg0OGhAQGy0fICUtLS0tKy0tLS0tLS0tLS0tLS0tLS0tLS0tLS0tLS0tKy0tLS0tLSstLSstLS0tLS0tLf/AABEIAKgBLAMBIgACEQEDEQH/xAAcAAABBQEBAQAAAAAAAAAAAAAFAAIDBAYHAQj/xAA9EAABAwIEBAQDBgUDBAMAAAABAAIRAwQFEiExBkFRYRMicYGRobEHFDJCUsEVI9Hh8YKS8CQzYoM0Q2P/xAAZAQADAQEBAAAAAAAAAAAAAAACAwQBAAX/xAAmEQACAgICAQQCAwEAAAAAAAAAAQIRAyESMQQTIjJBUYFhcbEj/9oADAMBAAIRAxEAPwDn+JX2dxMoPWqyvKlWUmMlRxglstcrH29EuWiwvCJ5KPB7NbDD6Qaps2V3SPR8bCkrZBaYOByRq1sQOSfSIVykpqK+ia3twi9rRCH0ERovTIoXNk5YE3KnSvExIUNTwmwvVzRxO0qlf0Q4KcPTKplCwOjBY3h8GQFcwC4iAi2J0JBQWxpFrvdFjYnNH7Nex0hOUNsfKpVQRiXi9SXHEF3ctpMNR7g1jRJJ5LmHFXF/3o+EwmlbzqAfPVPeNh2UP2hY+64rm3pu/k0jGmzqn5nOPONQPdZciCGNGaq7TXTKDzP9FlWMii9b3msNGXlP4nAf+PfurotpEnyga6nUnq4qWtassWAuAqVDBA5kqpQt6lw7PVJy7tY3yiEjva0j0I4+Ou3/AIRVLmmHTmzRyaP+BOZehx0bDe0D4/5RB+DZ9hA95XgwAieZ37rU40C8MjyresHlb0jzM59p/YpmQP8Ayt1/SIj2PPui9nghOjh7doP0R/DeGXGDGgABJHP/AAu5Heml2c5xXDKlPziC3QzGo9fmrmBYo9oGVxA5AfhMbgjkV02pw+0gsI0P9FzbHcINpVygQxxkbiH8ie2gHutUuSp9gzxVtGywnFxW0Ojvqii5nht0ZInK9h0O8EbT2/ZdEw25FVgdpMQ4Dk4bhHCT6ZJkiltFiF7CdCSMWMhJelNKw48KaV6SlC404WERswqNNiI2Y1CdLoCPZqcLEBHKL0Cw86IrSevNydntYX7QtRqK9SqITQcr1JyFBsKUqiu0qyDserNGqjQDDTKieHqlRcVZanIW0TZkxz+iUJQuZh41SFi8BASdcBC4mWU7qkhXgw5Gn1A5UalLVZHTAyK0W7bZTKK1CnhUogY1UMevfu9vUq82sJb3cdGj4wiMLE/apeFls2kN6lQf7W6n9lxy7OYMfBLnamZPPO466+6N8FYf49d1V8mATrr5j6oJZ08xOkwPYnmT2C6DwXa+HTJjVxkpeaXGLRX40eU1/BdsuE7dpzFuZ3Xb6LRWmG0AP+0PXWf7KqyrO23fSSrdGof1NCkUrPTlHRYrYfREQwDSOaruwtjvywrNZw2zx6QvKdM8qnsRI+WyMWtI9ssNazUDfedfgjdEtDcoEADTt6IYxzhuAfQpj70t5QOZRxdCJwci9dQdu6xvHWFitRJjzNBPsj332Z1Va9dmaR1BBW0+woxpUcMbUJ8wPnacp9R19QtbwVikvLJ8pAPoQY/56LMYpQ8G6q0+RMj1nRNwusaT87dAHNd1if2/qqeKas86TptHY5XhKjoVQ9ocNiAR6FOJQixOKic5eucoHvWNmofnUzTohj62quUqmiyzTjDdHEdyr9ruq93QLapHdEbSiqG9C4rYcw/ZEGIZamERoGVDkjs9PDLQQtyiNIodRCvUClJFNl2m1WqQVVlQBJ98BzRpAsMU3KdtVZ3+JjqpGYhPNOURbZoPFTX14QyjcSo7u4gI0gJEt7iMc0Kdi0ndCr26LiqjK8Fa4C+Zr7K9nmirNVj7GvqtPYuJCVJUE9oJUmqWF5SCmypq6IZLZFlXLPtYuJuKVLk2kXH1cf6NXWMq4p9oNXNe1C7cQxoH6Q0b95XHRQHwtmoExJ19F03Cqf8ALa3QQNAJGnOe65zw6zM+SYAIk84nl7rqVhTAYDESPX4lIzl/ir7F4Mn+kgAd4U1uWsI0G/Y/MqK4rmCKTQ53MkgAeqHvxOrSPnY0DbNIc2f9M/ulRg3sseWK02aV0P1DgRp0+oSpsjlB9ZlZOtxNJDWlscssgH5K6cTeIEZtJKPizl1o04aDqOqc4Ab6IJbY0GiHGP6qY4iX/hIjrMCFqQtxaJKtJk6HL6bH2VW4q6R/cFSGg18wYPUdfoVWqUTsfimpGNo5Xx2Iuw4aeUa/JCqmozt6AkeqP8c0f5vYiJ6E9exj5LMWlfKYI05+nRPj8UeXlf8A0Z1Hgy5L7ZkkEAQORA6H0RxxWe4QLRTAaJbqQdxry7LQOKWnYMlTInlV6pU71XqhY0YmUKzlPSq6KtcBRNqLlE5sA8Q4bleXRzUdqzRaXiItKAUWwi5psd6MoxslDUTsmqnlVy0ckZinxwg1SirCqlyq17iEpKyhyot3F7CE3OIFQ1qpKgqU5VOPHZNlyjxiBndXra+KE07Uq/QtTITpQpC4Ts1uEVC5Xr62JaqmAMhaZ9EEJCkUuOjBvsySlTsOy0dxaQdlJbUNdk9TVE8seylhuGdlo7WzgKxY0AiBYISJbNuimxkKYNXsKUNWx6EZVsgfoCTsBJ9AuA8RXJua760QXPe4DoySG/KF9A3NDOxzJjM0tn1ELktfAneObQN87dXvPMHbXpBXSlRmOPKzLcKVJe5mxL6TRPQF0x8l069rEUzl5CBq0HbTdZq54f8ACkt0O227eo+MonhVo77uKbapqOYCMzhqZJcJmTzjnslZeMtluDlGNV+ypRuajWa1i1u8Zw0a9dNfdBLu5pvcf+pcT0ZUDvkNlaxPh+vWgujwmQHAE+brpvCC3eC1PG8oYKe0yDlHKACNd9wnYVF9sXnlKO1GyxkFPztJIB5gtIPcHmi9vfkAHfQIe238N58N7mAy0RmiNRlP6gendaPhzCnVaTi1hJDoymNzyExHzQzSTH4cjrYFxO7LgSDB+qB1MVr03Ah5DdtQYPuit81zS8hrQ5riHZg10QdMoI9ZPogl7eVqbWvNUHMTu0OaNt8o78kyELEZ81WzVYLel5BFy0PkeTMI+LiJ+K2L62YCYJiZBHP/AAuV2OOB2UVqTWZjDXD8LiN5B1C0+F3OVxdAI0iIEfDVbOKj2Djm5buwTxozzkcxPuCNPp9FiLbzCdyPotRxbiJqB7o8wik6IIDs3Ig66D5rLWEh0/FNjFqOyXLJOejpnBL2eFpo7mNQD3HL4LSOWd4NeDTcABAcOmhWgcUlIyT2McoqgUhKjctoGyhcMVJzETqhVixEjGA8ZquD9dlTZU5rS47h86wsvcMI9UhxpnsRmskEXhWlWrSog1sZRCg6EvIDjjxYcZqFHUsi5KyqLQWdMFDF0HOJln4aRyT2WXVbN1mDyVWphw6KiM6J3jszbLTsrlC07IvTsQOS9q0w0LZ5LQzFiSIrQ5StJZ1cwWRdW1R3CriUhFkoe0LvtgVJStR0SZUU1OuEZHKx7WwlUqpxeCqdw5cwIq+yei+VdaELsijLAtiT5uxmVZXFA2ldyf8A7cjfYBa7KsxxTa56rDs5rcze8HZZkejfHVyr8oEXbDmnY5jp6aKCzijVB2Y4ZT0Dtx6K9XuA47QY809e3/OaoXZBBB2/fqkN+49PFD2JMO3dt+YatO6EXVKmNAwF2w0JSwzGH0xkqDQRlOkEe6tVcYpjzCkA+N4BRrQEscroBXWGNpDPUJD3GKTBEl60HDTyxhadT4jXGNiTJMe5+izr7t1avnAlrAZcdmk7DpMToFoaFSm2mMpJeTLvVY7b2N9KKh12ZjGrWa7zoM2veTIPsh38La4FrgDrtAdr6FaHGHMdUDyDlOZrj+lzoy+0yk/Baroc0jTnoQY9QqlKkiXJh3aM6cCa9uUtzDlpt6Kzh+EOtwSTMiIMnbZaGyrNAhx1G4gN1Ud7UDzAHlGrj+yJyctULWLjsx1/gviMeA0ZtIgASQSST13QS1wR2cNjUuiBvzmF0S3o+Zx5ZZ9+Q+RVKjbCpceKB5WB3+4mB9JRKeieeNKbsmwjDRQaf1ujN7bK6SnOKicUJM2eOKjcU5xUbiuMGOUZCe4pi04LXFEPbCyOK2EHZbQKhiFqHLJ9FHjTqVGGFGE6k7VGbu1AB6oJUEFTS2elQUtasI5Y3iy1Gor1CvCTWxikja296CrzHgrF294jlneaJqNcVQZIAQXE6yuVLnRDbkZkaF3QMNXVFcMugOaD3lMtCpUrsgruOxyyKtnRqV0CIS8QgrNYZekrR2/mCNxJpzSeizTuV5VrSq1XRRtqIaBsLYeUdpjRAMLK0FMaLkRZvkerKcVXbW1A0mIaPck6ALWwgfEfD9G5AqvDhUpAuYWuLZI1AcOYlZNWqN8fJGGRNmUcZMzCjuKcwdYG6ho15dB7qx4mkHv7Kc9mJSfbZnNJfDQI5zPZVcVvGUmkNbLjoNSSliN/kGUHXtr/AIVfArLxH+LU1a3YHm5Nj1bNm1dAe8xx9CiKTWOL4zP5S52pPzCqUcZqxIc4TuNiOxW1xzCKdxDyA14ESNZbrv8ANZ2pQax4ZvrEo8fEVkc/p6IcI4kOY06ocWOES5pAIO8T+60XD+OO1pufsSBpuATv8FRw/DaTHeM9hd+kTLc2k6HsSh2K0/AqZ26sMGegOxTZxtioydUzV4pdCpGX8Z20mB36Kvasgd+aH4XeBxBMSdzv7IxTb+bdMhqNGyRXvQcriHZYg/t9CVJh9PLTGkTrH0TnVmhwzbE5fWVYrQDA2GgS/sj8lrj/AGROKjcU5xUZKIhYxxUbinOKjJWmHjimSvXFMlccHmlOc2Qo2lStKI4FX9rIWOxBuVy6PUaCFheJaOV090jJGi/Bnb9rBrHKzReqLHKWm9IorClJyK2tZBaNRELd6JHcgr46novQ1rl6bqEyhbkELqiHBCX2IleuxBVnXxRRYLi2GLFgajtvdgBYpl2SidpWcUTZnpM0Na5BTG1ELzFWrV0kBDIxaNTg42WhYEGwenoEaCBEuR2z1MrszNLerSPiE9JaKOOGoQ/XQh0H1U1S8ieihx+3yXFQA7VXfWQh9xV+anaPbxz1sZeGZJHNRt4iazytH4RGkmEnkuGUCSdBGsohbWjaIzQC/wCIB6QmyaS2CnKUm0Un8SggwHn0a46+wVP+I0z5iSCNRI1+Cv3eL1D5R5W7GDGiHtqO5OPXVFCjZSCDuIqZblDuXMZVBWvGVRBM6QAnMus3lLB0nTVVr6waHZ2DK4bx5Q71CpvRLK7PbUGmRBjVahlxIA5ndZgVJE7c/dXbW4J232AWR6Dc9BelbtrEucJDXjLqR5h167q84qOxpZKbR217lOcUL7POySbeyNxUTinuUbiuFDHFRuKc4qNxWnHhKZK9cUyVxweaVI0qBpUgdCI4dXrholZLHGGoJAVrHcTA8s9lpsLwxtSgHRJyoJLlobjlxdnK9k5j1Zxa38Oq5vckKkQpq+j04ytF+lURC3rINRcrlN8LUjJBrxVGRKqNqq1buTL0JW2ei3U7LQLx7TyTWF6FWx/NJUWGW7Qido0BDqFFxRS2tyEdAPJZLVbKVkPMFK8QFTp3OR4naVgDOgYU3REgheC1w5ojoigWIil2erNfaFxF/D7KpVaR4zv5VAf/AKO5xzgSfZT8S8W22HsLq1QF8eWk0h1R57Dl6nRfPvGPFNXEq/i1PKweWlTBJbTb+7jzKZCFsXKVG7ZYn+HWl22XOdSH3gnUlziXZz1MzJQq6eNOUzHqtf8AZhdMucNZRdqGZ6Dx6HQ/AgrLcV4M63c5m7D5mO6d0WXDfuQ/x/IpcZforWdyARlOvzRcw8a77E9VhS97NUQoY0YAKnljf0XYs0emafwKNLUtLyesnXsnPpUXD8DWabgbrKOxHNqXHqEhiLjzRQgyh5cdaD9WxA1Gg7ayoLoZRIPLnzQ2niZHMn3UN5fEiAqYxbIsmSEeiw5yL4SzKw1CCd4AEmAJMBZ21e52mw5ldS4JwcOpPrPb5fDfSog9CCHv+cfFM4WqJfV47MDwbxV4pdTrOiXOfTJ5SZySte4riNEGk8sdu0lp9QYWisMdrURDHy39LvMP7Jc4UyeMrWzozionFZW34z5VaXu0/sUWtcdoVfw1AD0d5Sgo0IOKjcV7nB1BkJjiuOGkppKTimytODgKH4riAY06qO4xAAbrK43el3PRDysPiD729NR5M6Lq3BmIZqIaei41Tdqt7wTfQMs6jROgti5PRLxfYS8vAWUjkuo4haioFicWwgtJIC7P41+6I/xvJXxkAxorDHqCo0jQhNa5SpbL27QSovRG3cs+KsK3Qu1sosCElZqreCr9Gg1Ze3v45q/TxaOaFJjXxZohTaEvGAQE4x3UDsSnmmKLFNpGka/OQ0c1YxTBiWSByUXC1sXnMVtL+iBSPoqceLWyLyM+6RzWw4uNoTTc0vcNgIHzQniLj2+uAWMeLameVP8AGR3edfhCFcRvy3JVZ4kJEoKMgFLkgDcUnElxJc46kuJcSe5OpVFzCDstBUHUKI0GlMTFuIe+yXGPBuX27jDKoD29qjd/iD8l1vG8Kbc0y3TMNWnv/QrhNpRNKoysz8bHhw79R7iR7ruOFYy17WvkFpAnVNhIGUWkcsxbCH0XEFpgHUdIQKtQG41HRdvxjDxW87ILo1/8h/VYfGMFovBeYpQJLpDQPXkmvxlNXF0zo+U46lswn3Zp2JB9Z+qkbax+cn4D9lXua2V5awOqNnyvAy5tSNJPY/BR08S1y5HF3IRBPp19lPwadMqWaDXYSo2wGsE9JJKmo0gT1cqNO7qP0a2AQSNnF7huxon8XY69iiOG8QC3h1W3a5hDTnpEGJ2OU7jSN9xCpx40/k6JsmevirNLw9wwarxmEDcjoO66paUw1vht0AbAHQBBOEMRtrmj4ltUFQ6eICMr2u6FvJGg7KQmyUekIUpN3I+dPtEw/wC7XzwBAcc49Ha/uhdKpIW6+3GzirSrAbtLD7Ex9Vzqg7RS5F9hwdFt5lVnkhSB6jrVQNN0pIY2W7TFns/C9zffT4I5Z8VPGj2h46jylZEhetfC1xRnI6Pa45Rqfmyno7T5q6Hg6gg+4XMW1lM25PU/EoHELka6tWMILe1JRaqNEGvEqA6ZSY7VHcBvPDqBARurbHRBVKdNMT9Udow64FRg9Ey9tA7cLK8IYrs0lb1rA9sr0I/kkbMRiWCTqAs3dYe5nLRdQq28ctFSucLa8bIcnixntDcXlyhpnMC1NIha7EuHSNQEBr2LmGCFFPBPH2XQzwydA/xSE4XJU/3dei2CSNI2VSVouH8KdVcCRoocDwc1XDTRdSwHBgwDRVYsV7ZLmy1pF3AsOFNo0U+O1Ipn0RBrcoQfiI/yz6FPojuzgXE1xNyVJa1ZCo8Sf/Id6ry0qqTyI7KMUtBKtTlUnshXaVSUysxTxdDmiGi+ESs8SfT/AAu06ckL2XocjBNnh3Fj2aOkhB8fuDeOMkMZMhgkAO/Ue6EtqKZtREssogvHFgu4wnK6Rz1IAa4E85a/r2TBax5cuh/KBE/+p5g/6XAo0Kia4AiOXMbj4LPVdnekinSIiYmfKfxOmNYg+Ykb5HeYDVpMQprawdWM5cwBMydzpuY1mBJ55WnmVM+kHAAfi0E89D5degOonUEaGCVrcGwsgBjQIEayI+St8eUW7ZLlhJKjLYfY3NhU+80HFrwZc38r28wV1fhfieliFPM3yVh/3KZ3B5kdQh9xg48EumSNxGhHZALDAv8AqGmm80nw+Ht5OAkT11VUuE1fQmPKLod9sVHPbh3Npcfof2XHKJ0XVOJ8e8e0dSuaLqVwAfM3zU3ugg67t91yi3KjzRaqx8JJkspoaAZ3XqRKQMETKaQkQkVxx4CvcyaV6uONtcO0QW5ekkpsZVMqFSNfokkniQvw9dZX7811vA7rM0eiSSuwv2k2TsLvYCqjmQUklRARI9LA7cIbiOEscCUkk6r0KtraMLjFFtImEMtbxpcAeqSSlyYIKXRZj8ibidS4RFMgbLeUIjRJJdJUAm32J7kD4gd5D6FJJAuzT5/4pb/Oce6oW70kknyVsZiL1GsrjHykkoZosixlWFASkktj0YzzMnCokktBse2qneKkksoI98ZX8Pxl9I6GR0SSXddHVZuOG+J21fI7pqCjHiA1WEREkaLxJWYpNx2TTSTAn2gWodSmNdZ+X91wxohxHQkJJLcnxQEeySUwhJJIGHgJ5pSkktMPJSlJJccf/9k=">
            <a:hlinkClick r:id="rId3"/>
          </p:cNvPr>
          <p:cNvSpPr>
            <a:spLocks noChangeAspect="1" noChangeArrowheads="1"/>
          </p:cNvSpPr>
          <p:nvPr/>
        </p:nvSpPr>
        <p:spPr bwMode="auto">
          <a:xfrm>
            <a:off x="358775" y="-1423988"/>
            <a:ext cx="642937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4" name="Picture 2" descr="http://img.newstalkzb.co.nz/media/14688537/nigel-morrison-skycity.jpg?mode=crop&amp;width=675&amp;height=379&amp;quality=80&amp;scale=b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115" y="722313"/>
            <a:ext cx="5099061" cy="28630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10577" y="4148138"/>
            <a:ext cx="7614750" cy="923330"/>
          </a:xfrm>
          <a:prstGeom prst="rect">
            <a:avLst/>
          </a:prstGeom>
          <a:noFill/>
        </p:spPr>
        <p:txBody>
          <a:bodyPr wrap="square" rtlCol="0">
            <a:spAutoFit/>
          </a:bodyPr>
          <a:lstStyle/>
          <a:p>
            <a:r>
              <a:rPr lang="en-NZ" dirty="0" smtClean="0">
                <a:solidFill>
                  <a:schemeClr val="tx1">
                    <a:lumMod val="50000"/>
                    <a:lumOff val="50000"/>
                  </a:schemeClr>
                </a:solidFill>
                <a:latin typeface="Lucida Sans" pitchFamily="34" charset="0"/>
                <a:cs typeface="Arial" pitchFamily="34" charset="0"/>
              </a:rPr>
              <a:t>In 2013 Government agreed to increased gambling concessions to </a:t>
            </a:r>
            <a:r>
              <a:rPr lang="en-NZ" dirty="0" err="1" smtClean="0">
                <a:solidFill>
                  <a:schemeClr val="tx1">
                    <a:lumMod val="50000"/>
                    <a:lumOff val="50000"/>
                  </a:schemeClr>
                </a:solidFill>
                <a:latin typeface="Lucida Sans" pitchFamily="34" charset="0"/>
                <a:cs typeface="Arial" pitchFamily="34" charset="0"/>
              </a:rPr>
              <a:t>SkyCity</a:t>
            </a:r>
            <a:r>
              <a:rPr lang="en-NZ" dirty="0" smtClean="0">
                <a:solidFill>
                  <a:schemeClr val="tx1">
                    <a:lumMod val="50000"/>
                    <a:lumOff val="50000"/>
                  </a:schemeClr>
                </a:solidFill>
                <a:latin typeface="Lucida Sans" pitchFamily="34" charset="0"/>
                <a:cs typeface="Arial" pitchFamily="34" charset="0"/>
              </a:rPr>
              <a:t> casino in Auckland in exchange for </a:t>
            </a:r>
            <a:r>
              <a:rPr lang="en-NZ" dirty="0" err="1" smtClean="0">
                <a:solidFill>
                  <a:schemeClr val="tx1">
                    <a:lumMod val="50000"/>
                    <a:lumOff val="50000"/>
                  </a:schemeClr>
                </a:solidFill>
                <a:latin typeface="Lucida Sans" pitchFamily="34" charset="0"/>
                <a:cs typeface="Arial" pitchFamily="34" charset="0"/>
              </a:rPr>
              <a:t>SkyCity</a:t>
            </a:r>
            <a:r>
              <a:rPr lang="en-NZ" dirty="0" smtClean="0">
                <a:solidFill>
                  <a:schemeClr val="tx1">
                    <a:lumMod val="50000"/>
                    <a:lumOff val="50000"/>
                  </a:schemeClr>
                </a:solidFill>
                <a:latin typeface="Lucida Sans" pitchFamily="34" charset="0"/>
                <a:cs typeface="Arial" pitchFamily="34" charset="0"/>
              </a:rPr>
              <a:t> building a $400 million convention centre </a:t>
            </a:r>
          </a:p>
        </p:txBody>
      </p:sp>
      <p:sp>
        <p:nvSpPr>
          <p:cNvPr id="18" name="TextBox 17"/>
          <p:cNvSpPr txBox="1"/>
          <p:nvPr/>
        </p:nvSpPr>
        <p:spPr>
          <a:xfrm>
            <a:off x="1027435" y="5128019"/>
            <a:ext cx="7614750" cy="954107"/>
          </a:xfrm>
          <a:prstGeom prst="rect">
            <a:avLst/>
          </a:prstGeom>
          <a:noFill/>
        </p:spPr>
        <p:txBody>
          <a:bodyPr wrap="square" rtlCol="0">
            <a:spAutoFit/>
          </a:bodyPr>
          <a:lstStyle/>
          <a:p>
            <a:r>
              <a:rPr lang="en-NZ" dirty="0" smtClean="0">
                <a:solidFill>
                  <a:schemeClr val="tx1">
                    <a:lumMod val="50000"/>
                    <a:lumOff val="50000"/>
                  </a:schemeClr>
                </a:solidFill>
                <a:latin typeface="Lucida Sans" pitchFamily="34" charset="0"/>
                <a:cs typeface="Arial" pitchFamily="34" charset="0"/>
              </a:rPr>
              <a:t>This decision was made following a flawed bidding process which the Auditor-General said ‘</a:t>
            </a:r>
            <a:r>
              <a:rPr lang="en-NZ" dirty="0" smtClean="0">
                <a:solidFill>
                  <a:schemeClr val="tx1">
                    <a:lumMod val="50000"/>
                    <a:lumOff val="50000"/>
                  </a:schemeClr>
                </a:solidFill>
                <a:latin typeface="Lucida Sans" pitchFamily="34" charset="0"/>
              </a:rPr>
              <a:t>fell </a:t>
            </a:r>
            <a:r>
              <a:rPr lang="en-NZ" dirty="0">
                <a:solidFill>
                  <a:schemeClr val="tx1">
                    <a:lumMod val="50000"/>
                    <a:lumOff val="50000"/>
                  </a:schemeClr>
                </a:solidFill>
                <a:latin typeface="Lucida Sans" pitchFamily="34" charset="0"/>
              </a:rPr>
              <a:t>short of good practice in a number of </a:t>
            </a:r>
            <a:r>
              <a:rPr lang="en-NZ" dirty="0" smtClean="0">
                <a:solidFill>
                  <a:schemeClr val="tx1">
                    <a:lumMod val="50000"/>
                    <a:lumOff val="50000"/>
                  </a:schemeClr>
                </a:solidFill>
                <a:latin typeface="Lucida Sans" pitchFamily="34" charset="0"/>
              </a:rPr>
              <a:t>respects</a:t>
            </a:r>
            <a:r>
              <a:rPr lang="en-NZ" sz="2000" dirty="0" smtClean="0"/>
              <a:t>’</a:t>
            </a:r>
            <a:endParaRPr lang="en-NZ" sz="2000" dirty="0" smtClean="0">
              <a:solidFill>
                <a:schemeClr val="tx1">
                  <a:lumMod val="65000"/>
                  <a:lumOff val="35000"/>
                </a:schemeClr>
              </a:solidFill>
              <a:latin typeface="Lucida Sans" pitchFamily="34" charset="0"/>
              <a:cs typeface="Arial" pitchFamily="34" charset="0"/>
            </a:endParaRPr>
          </a:p>
        </p:txBody>
      </p:sp>
      <p:sp>
        <p:nvSpPr>
          <p:cNvPr id="19" name="Freeform 9"/>
          <p:cNvSpPr>
            <a:spLocks/>
          </p:cNvSpPr>
          <p:nvPr/>
        </p:nvSpPr>
        <p:spPr bwMode="auto">
          <a:xfrm rot="21457503">
            <a:off x="560207" y="5195986"/>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
        <p:nvSpPr>
          <p:cNvPr id="20" name="Freeform 9"/>
          <p:cNvSpPr>
            <a:spLocks/>
          </p:cNvSpPr>
          <p:nvPr/>
        </p:nvSpPr>
        <p:spPr bwMode="auto">
          <a:xfrm rot="21457503">
            <a:off x="541319" y="4222874"/>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Tree>
    <p:extLst>
      <p:ext uri="{BB962C8B-B14F-4D97-AF65-F5344CB8AC3E}">
        <p14:creationId xmlns:p14="http://schemas.microsoft.com/office/powerpoint/2010/main" val="257532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26" b="61513"/>
          <a:stretch/>
        </p:blipFill>
        <p:spPr bwMode="auto">
          <a:xfrm>
            <a:off x="3405255" y="6165304"/>
            <a:ext cx="5220072" cy="566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3396836" y="6165303"/>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1967281" y="6165304"/>
            <a:ext cx="1437974" cy="566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J04\AppData\Local\Temp\notesCC4F40\Moving-Targets-PowerPoint-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47" t="24026" r="44906" b="61513"/>
          <a:stretch/>
        </p:blipFill>
        <p:spPr bwMode="auto">
          <a:xfrm>
            <a:off x="668951" y="6163229"/>
            <a:ext cx="1437974" cy="56605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4935" y="6165304"/>
            <a:ext cx="6048672" cy="585507"/>
          </a:xfrm>
        </p:spPr>
        <p:txBody>
          <a:bodyPr>
            <a:noAutofit/>
          </a:bodyPr>
          <a:lstStyle/>
          <a:p>
            <a:r>
              <a:rPr lang="en-NZ" sz="3000" b="1" spc="-100" dirty="0" smtClean="0">
                <a:solidFill>
                  <a:schemeClr val="bg1"/>
                </a:solidFill>
                <a:latin typeface="Lucida Sans" pitchFamily="34" charset="0"/>
                <a:cs typeface="FreesiaUPC" pitchFamily="34" charset="-34"/>
              </a:rPr>
              <a:t>SPEAKING TRUTH TO POWER</a:t>
            </a:r>
            <a:endParaRPr lang="en-NZ" sz="3000" b="1" spc="-100" dirty="0">
              <a:solidFill>
                <a:schemeClr val="bg1"/>
              </a:solidFill>
              <a:latin typeface="Lucida Sans" pitchFamily="34" charset="0"/>
              <a:cs typeface="FreesiaUPC" pitchFamily="34" charset="-34"/>
            </a:endParaRPr>
          </a:p>
        </p:txBody>
      </p:sp>
      <p:sp>
        <p:nvSpPr>
          <p:cNvPr id="9" name="TextBox 8"/>
          <p:cNvSpPr txBox="1"/>
          <p:nvPr/>
        </p:nvSpPr>
        <p:spPr>
          <a:xfrm>
            <a:off x="594590" y="371107"/>
            <a:ext cx="7848872" cy="461665"/>
          </a:xfrm>
          <a:prstGeom prst="rect">
            <a:avLst/>
          </a:prstGeom>
          <a:noFill/>
        </p:spPr>
        <p:txBody>
          <a:bodyPr wrap="square" rtlCol="0">
            <a:spAutoFit/>
          </a:bodyPr>
          <a:lstStyle/>
          <a:p>
            <a:pPr algn="ctr"/>
            <a:r>
              <a:rPr lang="en-NZ" sz="2400" b="1" dirty="0" smtClean="0">
                <a:solidFill>
                  <a:schemeClr val="accent5">
                    <a:lumMod val="50000"/>
                  </a:schemeClr>
                </a:solidFill>
                <a:latin typeface="Arial" pitchFamily="34" charset="0"/>
                <a:cs typeface="Arial" pitchFamily="34" charset="0"/>
              </a:rPr>
              <a:t>EXPECTING ACCOUNTABILITY </a:t>
            </a:r>
            <a:r>
              <a:rPr lang="en-NZ" sz="2400" b="1" i="1" dirty="0" smtClean="0">
                <a:solidFill>
                  <a:schemeClr val="accent5">
                    <a:lumMod val="50000"/>
                  </a:schemeClr>
                </a:solidFill>
                <a:latin typeface="Arial" pitchFamily="34" charset="0"/>
                <a:cs typeface="Arial" pitchFamily="34" charset="0"/>
              </a:rPr>
              <a:t>from</a:t>
            </a:r>
            <a:r>
              <a:rPr lang="en-NZ" sz="2400" b="1" dirty="0" smtClean="0">
                <a:solidFill>
                  <a:schemeClr val="accent5">
                    <a:lumMod val="50000"/>
                  </a:schemeClr>
                </a:solidFill>
                <a:latin typeface="Arial" pitchFamily="34" charset="0"/>
                <a:cs typeface="Arial" pitchFamily="34" charset="0"/>
              </a:rPr>
              <a:t> GOVERNMENT</a:t>
            </a:r>
            <a:endParaRPr lang="en-NZ" sz="2200" dirty="0" smtClean="0">
              <a:solidFill>
                <a:schemeClr val="bg1">
                  <a:lumMod val="50000"/>
                </a:schemeClr>
              </a:solidFill>
              <a:latin typeface="Arial" pitchFamily="34" charset="0"/>
              <a:cs typeface="Arial" pitchFamily="34" charset="0"/>
            </a:endParaRPr>
          </a:p>
        </p:txBody>
      </p:sp>
      <p:sp>
        <p:nvSpPr>
          <p:cNvPr id="12" name="Freeform 9"/>
          <p:cNvSpPr>
            <a:spLocks/>
          </p:cNvSpPr>
          <p:nvPr/>
        </p:nvSpPr>
        <p:spPr bwMode="auto">
          <a:xfrm rot="21457503">
            <a:off x="646798" y="4226755"/>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pic>
        <p:nvPicPr>
          <p:cNvPr id="13" name="Picture 2" descr="C:\Users\AJ04\AppData\Local\Temp\notesCC4F40\Moving-Targets-PowerPoint-Slid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9139" y="934501"/>
            <a:ext cx="4259773" cy="31941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43608" y="4179654"/>
            <a:ext cx="7517566" cy="1877437"/>
          </a:xfrm>
          <a:prstGeom prst="rect">
            <a:avLst/>
          </a:prstGeom>
        </p:spPr>
        <p:txBody>
          <a:bodyPr wrap="square">
            <a:spAutoFit/>
          </a:bodyPr>
          <a:lstStyle/>
          <a:p>
            <a:r>
              <a:rPr lang="en-NZ" dirty="0" smtClean="0">
                <a:solidFill>
                  <a:schemeClr val="tx1">
                    <a:lumMod val="65000"/>
                    <a:lumOff val="35000"/>
                  </a:schemeClr>
                </a:solidFill>
                <a:latin typeface="Lucida Sans" pitchFamily="34" charset="0"/>
              </a:rPr>
              <a:t>The 2016 State of the Nation report from The Salvation Army was framed as scepticism around the Government’s Better Public Service Targets</a:t>
            </a:r>
          </a:p>
          <a:p>
            <a:pPr algn="ctr"/>
            <a:endParaRPr lang="en-NZ" sz="800" dirty="0">
              <a:solidFill>
                <a:schemeClr val="tx1">
                  <a:lumMod val="65000"/>
                  <a:lumOff val="35000"/>
                </a:schemeClr>
              </a:solidFill>
              <a:latin typeface="Lucida Sans" pitchFamily="34" charset="0"/>
            </a:endParaRPr>
          </a:p>
          <a:p>
            <a:r>
              <a:rPr lang="en-NZ" dirty="0" smtClean="0">
                <a:solidFill>
                  <a:schemeClr val="tx1">
                    <a:lumMod val="65000"/>
                    <a:lumOff val="35000"/>
                  </a:schemeClr>
                </a:solidFill>
                <a:latin typeface="Lucida Sans" pitchFamily="34" charset="0"/>
              </a:rPr>
              <a:t>The analogy with a movable feast was made </a:t>
            </a:r>
            <a:r>
              <a:rPr lang="en-NZ" dirty="0">
                <a:solidFill>
                  <a:schemeClr val="tx1">
                    <a:lumMod val="65000"/>
                    <a:lumOff val="35000"/>
                  </a:schemeClr>
                </a:solidFill>
                <a:latin typeface="Lucida Sans" pitchFamily="34" charset="0"/>
              </a:rPr>
              <a:t>where we find any reason to celebrate success or progress even though we have lost our sense of the purpose behind it all.</a:t>
            </a:r>
            <a:r>
              <a:rPr lang="en-NZ" dirty="0" smtClean="0">
                <a:solidFill>
                  <a:schemeClr val="tx1">
                    <a:lumMod val="65000"/>
                    <a:lumOff val="35000"/>
                  </a:schemeClr>
                </a:solidFill>
                <a:latin typeface="Lucida Sans" pitchFamily="34" charset="0"/>
              </a:rPr>
              <a:t>- </a:t>
            </a:r>
            <a:endParaRPr lang="en-NZ" dirty="0">
              <a:solidFill>
                <a:schemeClr val="tx1">
                  <a:lumMod val="65000"/>
                  <a:lumOff val="35000"/>
                </a:schemeClr>
              </a:solidFill>
              <a:latin typeface="Lucida Sans" pitchFamily="34" charset="0"/>
            </a:endParaRPr>
          </a:p>
        </p:txBody>
      </p:sp>
      <p:sp>
        <p:nvSpPr>
          <p:cNvPr id="16" name="Freeform 9"/>
          <p:cNvSpPr>
            <a:spLocks/>
          </p:cNvSpPr>
          <p:nvPr/>
        </p:nvSpPr>
        <p:spPr bwMode="auto">
          <a:xfrm rot="21457503">
            <a:off x="682620" y="5122715"/>
            <a:ext cx="217487" cy="382587"/>
          </a:xfrm>
          <a:custGeom>
            <a:avLst/>
            <a:gdLst>
              <a:gd name="T0" fmla="*/ 0 w 334"/>
              <a:gd name="T1" fmla="*/ 687388 h 433"/>
              <a:gd name="T2" fmla="*/ 38100 w 334"/>
              <a:gd name="T3" fmla="*/ 1588 h 433"/>
              <a:gd name="T4" fmla="*/ 63500 w 334"/>
              <a:gd name="T5" fmla="*/ 674688 h 433"/>
              <a:gd name="T6" fmla="*/ 120650 w 334"/>
              <a:gd name="T7" fmla="*/ 58738 h 433"/>
              <a:gd name="T8" fmla="*/ 165100 w 334"/>
              <a:gd name="T9" fmla="*/ 598488 h 433"/>
              <a:gd name="T10" fmla="*/ 222250 w 334"/>
              <a:gd name="T11" fmla="*/ 115888 h 433"/>
              <a:gd name="T12" fmla="*/ 266700 w 334"/>
              <a:gd name="T13" fmla="*/ 528638 h 433"/>
              <a:gd name="T14" fmla="*/ 336550 w 334"/>
              <a:gd name="T15" fmla="*/ 192088 h 433"/>
              <a:gd name="T16" fmla="*/ 387350 w 334"/>
              <a:gd name="T17" fmla="*/ 458788 h 433"/>
              <a:gd name="T18" fmla="*/ 431800 w 334"/>
              <a:gd name="T19" fmla="*/ 242888 h 433"/>
              <a:gd name="T20" fmla="*/ 514350 w 334"/>
              <a:gd name="T21" fmla="*/ 376238 h 433"/>
              <a:gd name="T22" fmla="*/ 527050 w 334"/>
              <a:gd name="T23" fmla="*/ 319088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433">
                <a:moveTo>
                  <a:pt x="0" y="433"/>
                </a:moveTo>
                <a:cubicBezTo>
                  <a:pt x="8" y="217"/>
                  <a:pt x="17" y="2"/>
                  <a:pt x="24" y="1"/>
                </a:cubicBezTo>
                <a:cubicBezTo>
                  <a:pt x="31" y="0"/>
                  <a:pt x="31" y="419"/>
                  <a:pt x="40" y="425"/>
                </a:cubicBezTo>
                <a:cubicBezTo>
                  <a:pt x="49" y="431"/>
                  <a:pt x="65" y="45"/>
                  <a:pt x="76" y="37"/>
                </a:cubicBezTo>
                <a:cubicBezTo>
                  <a:pt x="87" y="29"/>
                  <a:pt x="93" y="371"/>
                  <a:pt x="104" y="377"/>
                </a:cubicBezTo>
                <a:cubicBezTo>
                  <a:pt x="115" y="383"/>
                  <a:pt x="129" y="80"/>
                  <a:pt x="140" y="73"/>
                </a:cubicBezTo>
                <a:cubicBezTo>
                  <a:pt x="151" y="66"/>
                  <a:pt x="156" y="325"/>
                  <a:pt x="168" y="333"/>
                </a:cubicBezTo>
                <a:cubicBezTo>
                  <a:pt x="180" y="341"/>
                  <a:pt x="199" y="128"/>
                  <a:pt x="212" y="121"/>
                </a:cubicBezTo>
                <a:cubicBezTo>
                  <a:pt x="225" y="114"/>
                  <a:pt x="234" y="284"/>
                  <a:pt x="244" y="289"/>
                </a:cubicBezTo>
                <a:cubicBezTo>
                  <a:pt x="254" y="294"/>
                  <a:pt x="259" y="162"/>
                  <a:pt x="272" y="153"/>
                </a:cubicBezTo>
                <a:cubicBezTo>
                  <a:pt x="285" y="144"/>
                  <a:pt x="314" y="229"/>
                  <a:pt x="324" y="237"/>
                </a:cubicBezTo>
                <a:cubicBezTo>
                  <a:pt x="334" y="245"/>
                  <a:pt x="331" y="207"/>
                  <a:pt x="332" y="201"/>
                </a:cubicBezTo>
              </a:path>
            </a:pathLst>
          </a:custGeom>
          <a:ln>
            <a:solidFill>
              <a:schemeClr val="accent5">
                <a:lumMod val="50000"/>
              </a:schemeClr>
            </a:solidFill>
            <a:headEnd/>
            <a:tailEnd/>
          </a:ln>
          <a:effectLst>
            <a:outerShdw blurRad="40000" dist="20000" dir="5400000" rotWithShape="0">
              <a:schemeClr val="bg1">
                <a:lumMod val="75000"/>
                <a:alpha val="38000"/>
              </a:schemeClr>
            </a:outerShdw>
          </a:effectLst>
          <a:extLst/>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US">
              <a:solidFill>
                <a:schemeClr val="accent5">
                  <a:lumMod val="50000"/>
                </a:schemeClr>
              </a:solidFill>
            </a:endParaRPr>
          </a:p>
        </p:txBody>
      </p:sp>
    </p:spTree>
    <p:extLst>
      <p:ext uri="{BB962C8B-B14F-4D97-AF65-F5344CB8AC3E}">
        <p14:creationId xmlns:p14="http://schemas.microsoft.com/office/powerpoint/2010/main" val="1164215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4037</TotalTime>
  <Words>1007</Words>
  <Application>Microsoft Office PowerPoint</Application>
  <PresentationFormat>On-screen Show (4:3)</PresentationFormat>
  <Paragraphs>153</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Zealand, Fiji &amp; Tonga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AJ04</dc:creator>
  <cp:lastModifiedBy>AJ04</cp:lastModifiedBy>
  <cp:revision>113</cp:revision>
  <dcterms:created xsi:type="dcterms:W3CDTF">2016-02-08T23:05:25Z</dcterms:created>
  <dcterms:modified xsi:type="dcterms:W3CDTF">2016-04-28T01:48:55Z</dcterms:modified>
</cp:coreProperties>
</file>